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Classic Bold" charset="1" panose="00000800000000000000"/>
      <p:regular r:id="rId14"/>
    </p:embeddedFont>
    <p:embeddedFont>
      <p:font typeface="Montserrat Classic"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GL-czueoA.mp4" Type="http://schemas.openxmlformats.org/officeDocument/2006/relationships/video"/><Relationship Id="rId4" Target="../media/VAGL-czueoA.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100000">
            <a:off x="14324902" y="1469072"/>
            <a:ext cx="4879847" cy="15755995"/>
          </a:xfrm>
          <a:custGeom>
            <a:avLst/>
            <a:gdLst/>
            <a:ahLst/>
            <a:cxnLst/>
            <a:rect r="r" b="b" t="t" l="l"/>
            <a:pathLst>
              <a:path h="15755995" w="4879847">
                <a:moveTo>
                  <a:pt x="0" y="0"/>
                </a:moveTo>
                <a:lnTo>
                  <a:pt x="4879847" y="0"/>
                </a:lnTo>
                <a:lnTo>
                  <a:pt x="4879847" y="15755996"/>
                </a:lnTo>
                <a:lnTo>
                  <a:pt x="0" y="15755996"/>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sp>
        <p:nvSpPr>
          <p:cNvPr name="Freeform 3" id="3"/>
          <p:cNvSpPr/>
          <p:nvPr/>
        </p:nvSpPr>
        <p:spPr>
          <a:xfrm flipH="false" flipV="false" rot="-10800000">
            <a:off x="8992690" y="1539949"/>
            <a:ext cx="9336114" cy="9336114"/>
          </a:xfrm>
          <a:custGeom>
            <a:avLst/>
            <a:gdLst/>
            <a:ahLst/>
            <a:cxnLst/>
            <a:rect r="r" b="b" t="t" l="l"/>
            <a:pathLst>
              <a:path h="9336114" w="9336114">
                <a:moveTo>
                  <a:pt x="0" y="0"/>
                </a:moveTo>
                <a:lnTo>
                  <a:pt x="9336113" y="0"/>
                </a:lnTo>
                <a:lnTo>
                  <a:pt x="9336113" y="9336114"/>
                </a:lnTo>
                <a:lnTo>
                  <a:pt x="0" y="93361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689456" y="1689208"/>
            <a:ext cx="10419315" cy="4324350"/>
          </a:xfrm>
          <a:prstGeom prst="rect">
            <a:avLst/>
          </a:prstGeom>
        </p:spPr>
        <p:txBody>
          <a:bodyPr anchor="t" rtlCol="false" tIns="0" lIns="0" bIns="0" rIns="0">
            <a:spAutoFit/>
          </a:bodyPr>
          <a:lstStyle/>
          <a:p>
            <a:pPr algn="l">
              <a:lnSpc>
                <a:spcPts val="17066"/>
              </a:lnSpc>
            </a:pPr>
            <a:r>
              <a:rPr lang="en-US" sz="14222" spc="512">
                <a:solidFill>
                  <a:srgbClr val="2A2E3A"/>
                </a:solidFill>
                <a:latin typeface="Montserrat Classic Bold"/>
                <a:ea typeface="Montserrat Classic Bold"/>
                <a:cs typeface="Montserrat Classic Bold"/>
                <a:sym typeface="Montserrat Classic Bold"/>
              </a:rPr>
              <a:t>Frisking Detection</a:t>
            </a:r>
          </a:p>
        </p:txBody>
      </p:sp>
      <p:sp>
        <p:nvSpPr>
          <p:cNvPr name="Freeform 5" id="5"/>
          <p:cNvSpPr/>
          <p:nvPr/>
        </p:nvSpPr>
        <p:spPr>
          <a:xfrm flipH="false" flipV="false" rot="2700000">
            <a:off x="521329" y="-3317944"/>
            <a:ext cx="2336254" cy="7543272"/>
          </a:xfrm>
          <a:custGeom>
            <a:avLst/>
            <a:gdLst/>
            <a:ahLst/>
            <a:cxnLst/>
            <a:rect r="r" b="b" t="t" l="l"/>
            <a:pathLst>
              <a:path h="7543272" w="2336254">
                <a:moveTo>
                  <a:pt x="0" y="0"/>
                </a:moveTo>
                <a:lnTo>
                  <a:pt x="2336254" y="0"/>
                </a:lnTo>
                <a:lnTo>
                  <a:pt x="2336254" y="7543273"/>
                </a:lnTo>
                <a:lnTo>
                  <a:pt x="0" y="7543273"/>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sp>
        <p:nvSpPr>
          <p:cNvPr name="Freeform 6" id="6"/>
          <p:cNvSpPr/>
          <p:nvPr/>
        </p:nvSpPr>
        <p:spPr>
          <a:xfrm flipH="false" flipV="false" rot="5400000">
            <a:off x="-434583" y="-78920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1972758" y="7454921"/>
            <a:ext cx="540836" cy="534936"/>
          </a:xfrm>
          <a:custGeom>
            <a:avLst/>
            <a:gdLst/>
            <a:ahLst/>
            <a:cxnLst/>
            <a:rect r="r" b="b" t="t" l="l"/>
            <a:pathLst>
              <a:path h="534936" w="540836">
                <a:moveTo>
                  <a:pt x="0" y="0"/>
                </a:moveTo>
                <a:lnTo>
                  <a:pt x="540836" y="0"/>
                </a:lnTo>
                <a:lnTo>
                  <a:pt x="540836" y="534936"/>
                </a:lnTo>
                <a:lnTo>
                  <a:pt x="0" y="5349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046300" y="6208768"/>
            <a:ext cx="3413683" cy="3562179"/>
          </a:xfrm>
          <a:custGeom>
            <a:avLst/>
            <a:gdLst/>
            <a:ahLst/>
            <a:cxnLst/>
            <a:rect r="r" b="b" t="t" l="l"/>
            <a:pathLst>
              <a:path h="3562179" w="3413683">
                <a:moveTo>
                  <a:pt x="0" y="0"/>
                </a:moveTo>
                <a:lnTo>
                  <a:pt x="3413683" y="0"/>
                </a:lnTo>
                <a:lnTo>
                  <a:pt x="3413683" y="3562179"/>
                </a:lnTo>
                <a:lnTo>
                  <a:pt x="0" y="3562179"/>
                </a:lnTo>
                <a:lnTo>
                  <a:pt x="0" y="0"/>
                </a:lnTo>
                <a:close/>
              </a:path>
            </a:pathLst>
          </a:custGeom>
          <a:blipFill>
            <a:blip r:embed="rId10"/>
            <a:stretch>
              <a:fillRect l="-6152" t="0" r="0" b="-1727"/>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19606">
            <a:off x="13580842" y="-1136129"/>
            <a:ext cx="3889773" cy="12559257"/>
          </a:xfrm>
          <a:custGeom>
            <a:avLst/>
            <a:gdLst/>
            <a:ahLst/>
            <a:cxnLst/>
            <a:rect r="r" b="b" t="t" l="l"/>
            <a:pathLst>
              <a:path h="12559257" w="3889773">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3" id="3"/>
          <p:cNvGrpSpPr/>
          <p:nvPr/>
        </p:nvGrpSpPr>
        <p:grpSpPr>
          <a:xfrm rot="0">
            <a:off x="13128476" y="-634385"/>
            <a:ext cx="7779807" cy="11555770"/>
            <a:chOff x="0" y="0"/>
            <a:chExt cx="4275074" cy="6350000"/>
          </a:xfrm>
        </p:grpSpPr>
        <p:sp>
          <p:nvSpPr>
            <p:cNvPr name="Freeform 4" id="4"/>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4"/>
              <a:stretch>
                <a:fillRect l="-61471" t="0" r="-61471" b="0"/>
              </a:stretch>
            </a:blipFill>
          </p:spPr>
        </p:sp>
      </p:grpSp>
      <p:sp>
        <p:nvSpPr>
          <p:cNvPr name="TextBox 5" id="5"/>
          <p:cNvSpPr txBox="true"/>
          <p:nvPr/>
        </p:nvSpPr>
        <p:spPr>
          <a:xfrm rot="0">
            <a:off x="1868161" y="2521135"/>
            <a:ext cx="8482312" cy="5698926"/>
          </a:xfrm>
          <a:prstGeom prst="rect">
            <a:avLst/>
          </a:prstGeom>
        </p:spPr>
        <p:txBody>
          <a:bodyPr anchor="t" rtlCol="false" tIns="0" lIns="0" bIns="0" rIns="0">
            <a:spAutoFit/>
          </a:bodyPr>
          <a:lstStyle/>
          <a:p>
            <a:pPr algn="just" marL="0" indent="0" lvl="0">
              <a:lnSpc>
                <a:spcPts val="4560"/>
              </a:lnSpc>
              <a:spcBef>
                <a:spcPct val="0"/>
              </a:spcBef>
            </a:pPr>
            <a:r>
              <a:rPr lang="en-US" sz="3257" spc="146">
                <a:solidFill>
                  <a:srgbClr val="2A2E3A"/>
                </a:solidFill>
                <a:latin typeface="Montserrat Classic"/>
                <a:ea typeface="Montserrat Classic"/>
                <a:cs typeface="Montserrat Classic"/>
                <a:sym typeface="Montserrat Classic"/>
              </a:rPr>
              <a:t>Ensuring safety in retail and high-security areas is crucial. Frisking by security guards is a vital measure to detect concealed weapons or contraband. However, manual monitoring can be prone to oversight. Our project uses machine learning to detect if frisking occurred, ensuring consistent security protocols and enhancing overall safety.</a:t>
            </a:r>
          </a:p>
        </p:txBody>
      </p:sp>
      <p:grpSp>
        <p:nvGrpSpPr>
          <p:cNvPr name="Group 6" id="6"/>
          <p:cNvGrpSpPr/>
          <p:nvPr/>
        </p:nvGrpSpPr>
        <p:grpSpPr>
          <a:xfrm rot="0">
            <a:off x="12411022" y="5331077"/>
            <a:ext cx="2945028" cy="5777885"/>
            <a:chOff x="0" y="0"/>
            <a:chExt cx="406400" cy="797321"/>
          </a:xfrm>
        </p:grpSpPr>
        <p:sp>
          <p:nvSpPr>
            <p:cNvPr name="Freeform 7" id="7"/>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4DBF38"/>
            </a:solidFill>
            <a:ln cap="sq">
              <a:noFill/>
              <a:prstDash val="solid"/>
              <a:miter/>
            </a:ln>
          </p:spPr>
        </p:sp>
        <p:sp>
          <p:nvSpPr>
            <p:cNvPr name="TextBox 8" id="8"/>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371921" y="-634385"/>
            <a:ext cx="2743842" cy="5383177"/>
            <a:chOff x="0" y="0"/>
            <a:chExt cx="406400" cy="797321"/>
          </a:xfrm>
        </p:grpSpPr>
        <p:sp>
          <p:nvSpPr>
            <p:cNvPr name="Freeform 10" id="10"/>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name="TextBox 11" id="11"/>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5356049" y="-373209"/>
            <a:ext cx="714563" cy="1401909"/>
            <a:chOff x="0" y="0"/>
            <a:chExt cx="406400" cy="797321"/>
          </a:xfrm>
        </p:grpSpPr>
        <p:sp>
          <p:nvSpPr>
            <p:cNvPr name="Freeform 13" id="13"/>
            <p:cNvSpPr/>
            <p:nvPr/>
          </p:nvSpPr>
          <p:spPr>
            <a:xfrm flipH="false" flipV="false" rot="0">
              <a:off x="0" y="0"/>
              <a:ext cx="406400" cy="797321"/>
            </a:xfrm>
            <a:custGeom>
              <a:avLst/>
              <a:gdLst/>
              <a:ahLst/>
              <a:cxnLst/>
              <a:rect r="r" b="b" t="t" l="l"/>
              <a:pathLst>
                <a:path h="797321" w="406400">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name="TextBox 14" id="14"/>
            <p:cNvSpPr txBox="true"/>
            <p:nvPr/>
          </p:nvSpPr>
          <p:spPr>
            <a:xfrm>
              <a:off x="101600" y="-47625"/>
              <a:ext cx="203200" cy="8449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5" id="15"/>
          <p:cNvSpPr txBox="true"/>
          <p:nvPr/>
        </p:nvSpPr>
        <p:spPr>
          <a:xfrm rot="0">
            <a:off x="1868161" y="632497"/>
            <a:ext cx="9215417" cy="1078156"/>
          </a:xfrm>
          <a:prstGeom prst="rect">
            <a:avLst/>
          </a:prstGeom>
        </p:spPr>
        <p:txBody>
          <a:bodyPr anchor="t" rtlCol="false" tIns="0" lIns="0" bIns="0" rIns="0">
            <a:spAutoFit/>
          </a:bodyPr>
          <a:lstStyle/>
          <a:p>
            <a:pPr algn="l" marL="0" indent="0" lvl="0">
              <a:lnSpc>
                <a:spcPts val="8496"/>
              </a:lnSpc>
              <a:spcBef>
                <a:spcPct val="0"/>
              </a:spcBef>
            </a:pPr>
            <a:r>
              <a:rPr lang="en-US" sz="7080" spc="254">
                <a:solidFill>
                  <a:srgbClr val="2A2E3A"/>
                </a:solidFill>
                <a:latin typeface="Montserrat Classic Bold"/>
                <a:ea typeface="Montserrat Classic Bold"/>
                <a:cs typeface="Montserrat Classic Bold"/>
                <a:sym typeface="Montserrat Classic Bold"/>
              </a:rPr>
              <a:t>Introduction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0" y="0"/>
            <a:ext cx="2280917" cy="10287000"/>
            <a:chOff x="0" y="0"/>
            <a:chExt cx="617987" cy="2787141"/>
          </a:xfrm>
        </p:grpSpPr>
        <p:sp>
          <p:nvSpPr>
            <p:cNvPr name="Freeform 4" id="4"/>
            <p:cNvSpPr/>
            <p:nvPr/>
          </p:nvSpPr>
          <p:spPr>
            <a:xfrm flipH="false" flipV="false" rot="0">
              <a:off x="0" y="0"/>
              <a:ext cx="617987" cy="2787141"/>
            </a:xfrm>
            <a:custGeom>
              <a:avLst/>
              <a:gdLst/>
              <a:ahLst/>
              <a:cxnLst/>
              <a:rect r="r" b="b" t="t" l="l"/>
              <a:pathLst>
                <a:path h="2787141" w="617987">
                  <a:moveTo>
                    <a:pt x="0" y="0"/>
                  </a:moveTo>
                  <a:lnTo>
                    <a:pt x="617987" y="0"/>
                  </a:lnTo>
                  <a:lnTo>
                    <a:pt x="617987" y="2787141"/>
                  </a:lnTo>
                  <a:lnTo>
                    <a:pt x="0" y="2787141"/>
                  </a:lnTo>
                  <a:close/>
                </a:path>
              </a:pathLst>
            </a:custGeom>
            <a:solidFill>
              <a:srgbClr val="051D40"/>
            </a:solidFill>
          </p:spPr>
        </p:sp>
        <p:sp>
          <p:nvSpPr>
            <p:cNvPr name="TextBox 5" id="5"/>
            <p:cNvSpPr txBox="true"/>
            <p:nvPr/>
          </p:nvSpPr>
          <p:spPr>
            <a:xfrm>
              <a:off x="0" y="-47625"/>
              <a:ext cx="617987" cy="283476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362158" y="7412001"/>
            <a:ext cx="772673" cy="7726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0458" y="935743"/>
            <a:ext cx="14531877" cy="8322557"/>
            <a:chOff x="0" y="0"/>
            <a:chExt cx="1213894" cy="695210"/>
          </a:xfrm>
        </p:grpSpPr>
        <p:sp>
          <p:nvSpPr>
            <p:cNvPr name="Freeform 10" id="10"/>
            <p:cNvSpPr/>
            <p:nvPr/>
          </p:nvSpPr>
          <p:spPr>
            <a:xfrm flipH="false" flipV="false" rot="0">
              <a:off x="0" y="0"/>
              <a:ext cx="1213894" cy="695210"/>
            </a:xfrm>
            <a:custGeom>
              <a:avLst/>
              <a:gdLst/>
              <a:ahLst/>
              <a:cxnLst/>
              <a:rect r="r" b="b" t="t" l="l"/>
              <a:pathLst>
                <a:path h="695210" w="1213894">
                  <a:moveTo>
                    <a:pt x="1010694" y="0"/>
                  </a:moveTo>
                  <a:lnTo>
                    <a:pt x="0" y="0"/>
                  </a:lnTo>
                  <a:lnTo>
                    <a:pt x="0" y="695210"/>
                  </a:lnTo>
                  <a:lnTo>
                    <a:pt x="1010694" y="695210"/>
                  </a:lnTo>
                  <a:lnTo>
                    <a:pt x="1213894" y="347605"/>
                  </a:lnTo>
                  <a:lnTo>
                    <a:pt x="1010694" y="0"/>
                  </a:lnTo>
                  <a:close/>
                </a:path>
              </a:pathLst>
            </a:custGeom>
            <a:solidFill>
              <a:srgbClr val="FFFFFF"/>
            </a:solidFill>
          </p:spPr>
        </p:sp>
        <p:sp>
          <p:nvSpPr>
            <p:cNvPr name="TextBox 11" id="11"/>
            <p:cNvSpPr txBox="true"/>
            <p:nvPr/>
          </p:nvSpPr>
          <p:spPr>
            <a:xfrm>
              <a:off x="0" y="-47625"/>
              <a:ext cx="1099594" cy="74283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140486" y="1338392"/>
            <a:ext cx="8148725" cy="939292"/>
          </a:xfrm>
          <a:prstGeom prst="rect">
            <a:avLst/>
          </a:prstGeom>
        </p:spPr>
        <p:txBody>
          <a:bodyPr anchor="t" rtlCol="false" tIns="0" lIns="0" bIns="0" rIns="0">
            <a:spAutoFit/>
          </a:bodyPr>
          <a:lstStyle/>
          <a:p>
            <a:pPr algn="l" marL="0" indent="0" lvl="0">
              <a:lnSpc>
                <a:spcPts val="7369"/>
              </a:lnSpc>
              <a:spcBef>
                <a:spcPct val="0"/>
              </a:spcBef>
            </a:pPr>
            <a:r>
              <a:rPr lang="en-US" sz="6141" spc="221">
                <a:solidFill>
                  <a:srgbClr val="2A2E3A"/>
                </a:solidFill>
                <a:latin typeface="Montserrat Classic Bold"/>
                <a:ea typeface="Montserrat Classic Bold"/>
                <a:cs typeface="Montserrat Classic Bold"/>
                <a:sym typeface="Montserrat Classic Bold"/>
              </a:rPr>
              <a:t>Tech Stack</a:t>
            </a:r>
          </a:p>
        </p:txBody>
      </p:sp>
      <p:sp>
        <p:nvSpPr>
          <p:cNvPr name="TextBox 13" id="13"/>
          <p:cNvSpPr txBox="true"/>
          <p:nvPr/>
        </p:nvSpPr>
        <p:spPr>
          <a:xfrm rot="0">
            <a:off x="3427312" y="3449298"/>
            <a:ext cx="9708344" cy="945154"/>
          </a:xfrm>
          <a:prstGeom prst="rect">
            <a:avLst/>
          </a:prstGeom>
        </p:spPr>
        <p:txBody>
          <a:bodyPr anchor="t" rtlCol="false" tIns="0" lIns="0" bIns="0" rIns="0">
            <a:spAutoFit/>
          </a:bodyPr>
          <a:lstStyle/>
          <a:p>
            <a:pPr algn="just" marL="0" indent="0" lvl="0">
              <a:lnSpc>
                <a:spcPts val="2504"/>
              </a:lnSpc>
              <a:spcBef>
                <a:spcPct val="0"/>
              </a:spcBef>
            </a:pPr>
            <a:r>
              <a:rPr lang="en-US" sz="1789" spc="80">
                <a:solidFill>
                  <a:srgbClr val="051D40"/>
                </a:solidFill>
                <a:latin typeface="Montserrat Classic"/>
                <a:ea typeface="Montserrat Classic"/>
                <a:cs typeface="Montserrat Classic"/>
                <a:sym typeface="Montserrat Classic"/>
              </a:rPr>
              <a:t>Used to detect bounding boxes for human detection, serves as a validation step to improve the accuracy of Detectron's detections by comparing and filtering bounding boxes based on their overlap, ensuring more reliable results</a:t>
            </a:r>
          </a:p>
        </p:txBody>
      </p:sp>
      <p:grpSp>
        <p:nvGrpSpPr>
          <p:cNvPr name="Group 14" id="14"/>
          <p:cNvGrpSpPr/>
          <p:nvPr/>
        </p:nvGrpSpPr>
        <p:grpSpPr>
          <a:xfrm rot="0">
            <a:off x="-196539" y="3026733"/>
            <a:ext cx="3467869" cy="1367718"/>
            <a:chOff x="0" y="0"/>
            <a:chExt cx="4623826" cy="1823624"/>
          </a:xfrm>
        </p:grpSpPr>
        <p:grpSp>
          <p:nvGrpSpPr>
            <p:cNvPr name="Group 15" id="15"/>
            <p:cNvGrpSpPr/>
            <p:nvPr/>
          </p:nvGrpSpPr>
          <p:grpSpPr>
            <a:xfrm rot="0">
              <a:off x="4034639" y="0"/>
              <a:ext cx="589186" cy="1823624"/>
              <a:chOff x="0" y="0"/>
              <a:chExt cx="847440" cy="2622960"/>
            </a:xfrm>
          </p:grpSpPr>
          <p:sp>
            <p:nvSpPr>
              <p:cNvPr name="Freeform 16" id="16"/>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17" id="17"/>
            <p:cNvGrpSpPr/>
            <p:nvPr/>
          </p:nvGrpSpPr>
          <p:grpSpPr>
            <a:xfrm rot="0">
              <a:off x="0" y="0"/>
              <a:ext cx="4321442" cy="1823624"/>
              <a:chOff x="0" y="0"/>
              <a:chExt cx="1838524" cy="775847"/>
            </a:xfrm>
          </p:grpSpPr>
          <p:sp>
            <p:nvSpPr>
              <p:cNvPr name="Freeform 18" id="18"/>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19" id="19"/>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238196" y="-180975"/>
              <a:ext cx="2496350" cy="2004599"/>
            </a:xfrm>
            <a:prstGeom prst="rect">
              <a:avLst/>
            </a:prstGeom>
          </p:spPr>
          <p:txBody>
            <a:bodyPr anchor="t" rtlCol="false" tIns="0" lIns="0" bIns="0" rIns="0">
              <a:spAutoFit/>
            </a:bodyPr>
            <a:lstStyle/>
            <a:p>
              <a:pPr algn="ctr" marL="0" indent="0" lvl="0">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01</a:t>
              </a:r>
            </a:p>
          </p:txBody>
        </p:sp>
      </p:grpSp>
      <p:sp>
        <p:nvSpPr>
          <p:cNvPr name="TextBox 21" id="21"/>
          <p:cNvSpPr txBox="true"/>
          <p:nvPr/>
        </p:nvSpPr>
        <p:spPr>
          <a:xfrm rot="0">
            <a:off x="3427312" y="2979108"/>
            <a:ext cx="4324431" cy="450132"/>
          </a:xfrm>
          <a:prstGeom prst="rect">
            <a:avLst/>
          </a:prstGeom>
        </p:spPr>
        <p:txBody>
          <a:bodyPr anchor="t" rtlCol="false" tIns="0" lIns="0" bIns="0" rIns="0">
            <a:spAutoFit/>
          </a:bodyPr>
          <a:lstStyle/>
          <a:p>
            <a:pPr algn="l" marL="0" indent="0" lvl="0">
              <a:lnSpc>
                <a:spcPts val="3769"/>
              </a:lnSpc>
              <a:spcBef>
                <a:spcPct val="0"/>
              </a:spcBef>
            </a:pPr>
            <a:r>
              <a:rPr lang="en-US" sz="2692" spc="121">
                <a:solidFill>
                  <a:srgbClr val="051D40"/>
                </a:solidFill>
                <a:latin typeface="Montserrat Classic Bold"/>
                <a:ea typeface="Montserrat Classic Bold"/>
                <a:cs typeface="Montserrat Classic Bold"/>
                <a:sym typeface="Montserrat Classic Bold"/>
              </a:rPr>
              <a:t>YOLOv8</a:t>
            </a:r>
          </a:p>
        </p:txBody>
      </p:sp>
      <p:grpSp>
        <p:nvGrpSpPr>
          <p:cNvPr name="Group 22" id="22"/>
          <p:cNvGrpSpPr/>
          <p:nvPr/>
        </p:nvGrpSpPr>
        <p:grpSpPr>
          <a:xfrm rot="0">
            <a:off x="-327383" y="4959476"/>
            <a:ext cx="3467869" cy="1367718"/>
            <a:chOff x="0" y="0"/>
            <a:chExt cx="4623826" cy="1823624"/>
          </a:xfrm>
        </p:grpSpPr>
        <p:grpSp>
          <p:nvGrpSpPr>
            <p:cNvPr name="Group 23" id="23"/>
            <p:cNvGrpSpPr/>
            <p:nvPr/>
          </p:nvGrpSpPr>
          <p:grpSpPr>
            <a:xfrm rot="0">
              <a:off x="4034639" y="0"/>
              <a:ext cx="589186" cy="1823624"/>
              <a:chOff x="0" y="0"/>
              <a:chExt cx="847440" cy="2622960"/>
            </a:xfrm>
          </p:grpSpPr>
          <p:sp>
            <p:nvSpPr>
              <p:cNvPr name="Freeform 24" id="24"/>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25" id="25"/>
            <p:cNvGrpSpPr/>
            <p:nvPr/>
          </p:nvGrpSpPr>
          <p:grpSpPr>
            <a:xfrm rot="0">
              <a:off x="0" y="0"/>
              <a:ext cx="4321442" cy="1823624"/>
              <a:chOff x="0" y="0"/>
              <a:chExt cx="1838524" cy="775847"/>
            </a:xfrm>
          </p:grpSpPr>
          <p:sp>
            <p:nvSpPr>
              <p:cNvPr name="Freeform 26" id="26"/>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27" id="27"/>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238196" y="-180975"/>
              <a:ext cx="2496350" cy="2004599"/>
            </a:xfrm>
            <a:prstGeom prst="rect">
              <a:avLst/>
            </a:prstGeom>
          </p:spPr>
          <p:txBody>
            <a:bodyPr anchor="t" rtlCol="false" tIns="0" lIns="0" bIns="0" rIns="0">
              <a:spAutoFit/>
            </a:bodyPr>
            <a:lstStyle/>
            <a:p>
              <a:pPr algn="ctr" marL="0" indent="0" lvl="0">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02</a:t>
              </a:r>
            </a:p>
          </p:txBody>
        </p:sp>
      </p:grpSp>
      <p:grpSp>
        <p:nvGrpSpPr>
          <p:cNvPr name="Group 29" id="29"/>
          <p:cNvGrpSpPr/>
          <p:nvPr/>
        </p:nvGrpSpPr>
        <p:grpSpPr>
          <a:xfrm rot="0">
            <a:off x="2698597" y="6892218"/>
            <a:ext cx="441890" cy="1367718"/>
            <a:chOff x="0" y="0"/>
            <a:chExt cx="847440" cy="2622960"/>
          </a:xfrm>
        </p:grpSpPr>
        <p:sp>
          <p:nvSpPr>
            <p:cNvPr name="Freeform 30" id="30"/>
            <p:cNvSpPr/>
            <p:nvPr/>
          </p:nvSpPr>
          <p:spPr>
            <a:xfrm flipH="false" flipV="false" rot="0">
              <a:off x="0" y="0"/>
              <a:ext cx="847471" cy="2622931"/>
            </a:xfrm>
            <a:custGeom>
              <a:avLst/>
              <a:gdLst/>
              <a:ahLst/>
              <a:cxnLst/>
              <a:rect r="r" b="b" t="t" l="l"/>
              <a:pathLst>
                <a:path h="2622931" w="847471">
                  <a:moveTo>
                    <a:pt x="243205" y="2622931"/>
                  </a:moveTo>
                  <a:lnTo>
                    <a:pt x="0" y="2622931"/>
                  </a:lnTo>
                  <a:lnTo>
                    <a:pt x="596646" y="1315339"/>
                  </a:lnTo>
                  <a:lnTo>
                    <a:pt x="0" y="0"/>
                  </a:lnTo>
                  <a:lnTo>
                    <a:pt x="243205" y="0"/>
                  </a:lnTo>
                  <a:lnTo>
                    <a:pt x="847471" y="1315339"/>
                  </a:lnTo>
                  <a:lnTo>
                    <a:pt x="243205" y="2622931"/>
                  </a:lnTo>
                  <a:close/>
                </a:path>
              </a:pathLst>
            </a:custGeom>
            <a:solidFill>
              <a:srgbClr val="80D12A"/>
            </a:solidFill>
          </p:spPr>
        </p:sp>
      </p:grpSp>
      <p:grpSp>
        <p:nvGrpSpPr>
          <p:cNvPr name="Group 31" id="31"/>
          <p:cNvGrpSpPr/>
          <p:nvPr/>
        </p:nvGrpSpPr>
        <p:grpSpPr>
          <a:xfrm rot="0">
            <a:off x="-327383" y="6892218"/>
            <a:ext cx="3241082" cy="1367718"/>
            <a:chOff x="0" y="0"/>
            <a:chExt cx="1838524" cy="775847"/>
          </a:xfrm>
        </p:grpSpPr>
        <p:sp>
          <p:nvSpPr>
            <p:cNvPr name="Freeform 32" id="32"/>
            <p:cNvSpPr/>
            <p:nvPr/>
          </p:nvSpPr>
          <p:spPr>
            <a:xfrm flipH="false" flipV="false" rot="0">
              <a:off x="0" y="0"/>
              <a:ext cx="1838524" cy="775847"/>
            </a:xfrm>
            <a:custGeom>
              <a:avLst/>
              <a:gdLst/>
              <a:ahLst/>
              <a:cxnLst/>
              <a:rect r="r" b="b" t="t" l="l"/>
              <a:pathLst>
                <a:path h="775847" w="1838524">
                  <a:moveTo>
                    <a:pt x="1635324" y="0"/>
                  </a:moveTo>
                  <a:lnTo>
                    <a:pt x="0" y="0"/>
                  </a:lnTo>
                  <a:lnTo>
                    <a:pt x="0" y="775847"/>
                  </a:lnTo>
                  <a:lnTo>
                    <a:pt x="1635324" y="775847"/>
                  </a:lnTo>
                  <a:lnTo>
                    <a:pt x="1838524" y="387923"/>
                  </a:lnTo>
                  <a:lnTo>
                    <a:pt x="1635324" y="0"/>
                  </a:lnTo>
                  <a:close/>
                </a:path>
              </a:pathLst>
            </a:custGeom>
            <a:solidFill>
              <a:srgbClr val="4DBF38"/>
            </a:solidFill>
          </p:spPr>
        </p:sp>
        <p:sp>
          <p:nvSpPr>
            <p:cNvPr name="TextBox 33" id="33"/>
            <p:cNvSpPr txBox="true"/>
            <p:nvPr/>
          </p:nvSpPr>
          <p:spPr>
            <a:xfrm>
              <a:off x="0" y="-47625"/>
              <a:ext cx="1724224" cy="823472"/>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601264" y="6711243"/>
            <a:ext cx="1872263" cy="1548693"/>
          </a:xfrm>
          <a:prstGeom prst="rect">
            <a:avLst/>
          </a:prstGeom>
        </p:spPr>
        <p:txBody>
          <a:bodyPr anchor="t" rtlCol="false" tIns="0" lIns="0" bIns="0" rIns="0">
            <a:spAutoFit/>
          </a:bodyPr>
          <a:lstStyle/>
          <a:p>
            <a:pPr algn="ctr" marL="0" indent="0" lvl="0">
              <a:lnSpc>
                <a:spcPts val="12619"/>
              </a:lnSpc>
              <a:spcBef>
                <a:spcPct val="0"/>
              </a:spcBef>
            </a:pPr>
            <a:r>
              <a:rPr lang="en-US" sz="9013" spc="405">
                <a:solidFill>
                  <a:srgbClr val="FFFFFF"/>
                </a:solidFill>
                <a:latin typeface="Montserrat Classic Bold"/>
                <a:ea typeface="Montserrat Classic Bold"/>
                <a:cs typeface="Montserrat Classic Bold"/>
                <a:sym typeface="Montserrat Classic Bold"/>
              </a:rPr>
              <a:t>03</a:t>
            </a:r>
          </a:p>
        </p:txBody>
      </p:sp>
      <p:sp>
        <p:nvSpPr>
          <p:cNvPr name="TextBox 35" id="35"/>
          <p:cNvSpPr txBox="true"/>
          <p:nvPr/>
        </p:nvSpPr>
        <p:spPr>
          <a:xfrm rot="0">
            <a:off x="3427312" y="5345774"/>
            <a:ext cx="9708344" cy="981419"/>
          </a:xfrm>
          <a:prstGeom prst="rect">
            <a:avLst/>
          </a:prstGeom>
        </p:spPr>
        <p:txBody>
          <a:bodyPr anchor="t" rtlCol="false" tIns="0" lIns="0" bIns="0" rIns="0">
            <a:spAutoFit/>
          </a:bodyPr>
          <a:lstStyle/>
          <a:p>
            <a:pPr algn="l" marL="0" indent="0" lvl="0">
              <a:lnSpc>
                <a:spcPts val="2644"/>
              </a:lnSpc>
              <a:spcBef>
                <a:spcPct val="0"/>
              </a:spcBef>
            </a:pPr>
            <a:r>
              <a:rPr lang="en-US" sz="1889" spc="85">
                <a:solidFill>
                  <a:srgbClr val="051D40"/>
                </a:solidFill>
                <a:latin typeface="Montserrat Classic"/>
                <a:ea typeface="Montserrat Classic"/>
                <a:cs typeface="Montserrat Classic"/>
                <a:sym typeface="Montserrat Classic"/>
              </a:rPr>
              <a:t>Used to extract key points from bounding boxes, which are then analyzed to determine whether frisking has occurred, based on the angles formed between specific points on the human body, ensuring accurate detection.</a:t>
            </a:r>
          </a:p>
        </p:txBody>
      </p:sp>
      <p:sp>
        <p:nvSpPr>
          <p:cNvPr name="TextBox 36" id="36"/>
          <p:cNvSpPr txBox="true"/>
          <p:nvPr/>
        </p:nvSpPr>
        <p:spPr>
          <a:xfrm rot="0">
            <a:off x="3427312" y="4848143"/>
            <a:ext cx="4097272" cy="450132"/>
          </a:xfrm>
          <a:prstGeom prst="rect">
            <a:avLst/>
          </a:prstGeom>
        </p:spPr>
        <p:txBody>
          <a:bodyPr anchor="t" rtlCol="false" tIns="0" lIns="0" bIns="0" rIns="0">
            <a:spAutoFit/>
          </a:bodyPr>
          <a:lstStyle/>
          <a:p>
            <a:pPr algn="l" marL="0" indent="0" lvl="0">
              <a:lnSpc>
                <a:spcPts val="3769"/>
              </a:lnSpc>
              <a:spcBef>
                <a:spcPct val="0"/>
              </a:spcBef>
            </a:pPr>
            <a:r>
              <a:rPr lang="en-US" sz="2692" spc="121">
                <a:solidFill>
                  <a:srgbClr val="051D40"/>
                </a:solidFill>
                <a:latin typeface="Montserrat Classic Bold"/>
                <a:ea typeface="Montserrat Classic Bold"/>
                <a:cs typeface="Montserrat Classic Bold"/>
                <a:sym typeface="Montserrat Classic Bold"/>
              </a:rPr>
              <a:t>Detectron2</a:t>
            </a:r>
          </a:p>
        </p:txBody>
      </p:sp>
      <p:sp>
        <p:nvSpPr>
          <p:cNvPr name="TextBox 37" id="37"/>
          <p:cNvSpPr txBox="true"/>
          <p:nvPr/>
        </p:nvSpPr>
        <p:spPr>
          <a:xfrm rot="0">
            <a:off x="3427312" y="7317153"/>
            <a:ext cx="9708344" cy="981419"/>
          </a:xfrm>
          <a:prstGeom prst="rect">
            <a:avLst/>
          </a:prstGeom>
        </p:spPr>
        <p:txBody>
          <a:bodyPr anchor="t" rtlCol="false" tIns="0" lIns="0" bIns="0" rIns="0">
            <a:spAutoFit/>
          </a:bodyPr>
          <a:lstStyle/>
          <a:p>
            <a:pPr algn="l" marL="0" indent="0" lvl="0">
              <a:lnSpc>
                <a:spcPts val="2644"/>
              </a:lnSpc>
              <a:spcBef>
                <a:spcPct val="0"/>
              </a:spcBef>
            </a:pPr>
            <a:r>
              <a:rPr lang="en-US" sz="1889" spc="85">
                <a:solidFill>
                  <a:srgbClr val="051D40"/>
                </a:solidFill>
                <a:latin typeface="Montserrat Classic"/>
                <a:ea typeface="Montserrat Classic"/>
                <a:cs typeface="Montserrat Classic"/>
                <a:sym typeface="Montserrat Classic"/>
              </a:rPr>
              <a:t>Using Python for scripting and development, and other various libraries such as OpenCV, Numpy, Matplotlib, Detectron2 (via PyTorch) handles keypoint detection, while YOLOv8 ensures accurate bounding boxes. </a:t>
            </a:r>
          </a:p>
        </p:txBody>
      </p:sp>
      <p:sp>
        <p:nvSpPr>
          <p:cNvPr name="TextBox 38" id="38"/>
          <p:cNvSpPr txBox="true"/>
          <p:nvPr/>
        </p:nvSpPr>
        <p:spPr>
          <a:xfrm rot="0">
            <a:off x="3427312" y="6844593"/>
            <a:ext cx="3969620" cy="450132"/>
          </a:xfrm>
          <a:prstGeom prst="rect">
            <a:avLst/>
          </a:prstGeom>
        </p:spPr>
        <p:txBody>
          <a:bodyPr anchor="t" rtlCol="false" tIns="0" lIns="0" bIns="0" rIns="0">
            <a:spAutoFit/>
          </a:bodyPr>
          <a:lstStyle/>
          <a:p>
            <a:pPr algn="l" marL="0" indent="0" lvl="0">
              <a:lnSpc>
                <a:spcPts val="3769"/>
              </a:lnSpc>
              <a:spcBef>
                <a:spcPct val="0"/>
              </a:spcBef>
            </a:pPr>
            <a:r>
              <a:rPr lang="en-US" sz="2692" spc="121">
                <a:solidFill>
                  <a:srgbClr val="051D40"/>
                </a:solidFill>
                <a:latin typeface="Montserrat Classic Bold"/>
                <a:ea typeface="Montserrat Classic Bold"/>
                <a:cs typeface="Montserrat Classic Bold"/>
                <a:sym typeface="Montserrat Classic Bold"/>
              </a:rPr>
              <a:t>Python Modules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53041" y="-1920517"/>
            <a:ext cx="11555945" cy="13123070"/>
            <a:chOff x="0" y="0"/>
            <a:chExt cx="15407926" cy="17497427"/>
          </a:xfrm>
        </p:grpSpPr>
        <p:sp>
          <p:nvSpPr>
            <p:cNvPr name="Freeform 3" id="3"/>
            <p:cNvSpPr/>
            <p:nvPr/>
          </p:nvSpPr>
          <p:spPr>
            <a:xfrm flipH="false" flipV="false" rot="-9978476">
              <a:off x="1908186" y="375875"/>
              <a:ext cx="5186364" cy="16745676"/>
            </a:xfrm>
            <a:custGeom>
              <a:avLst/>
              <a:gdLst/>
              <a:ahLst/>
              <a:cxnLst/>
              <a:rect r="r" b="b" t="t" l="l"/>
              <a:pathLst>
                <a:path h="16745676" w="5186364">
                  <a:moveTo>
                    <a:pt x="0" y="0"/>
                  </a:moveTo>
                  <a:lnTo>
                    <a:pt x="5186364" y="0"/>
                  </a:lnTo>
                  <a:lnTo>
                    <a:pt x="5186364" y="16745676"/>
                  </a:lnTo>
                  <a:lnTo>
                    <a:pt x="0" y="16745676"/>
                  </a:lnTo>
                  <a:lnTo>
                    <a:pt x="0" y="0"/>
                  </a:lnTo>
                  <a:close/>
                </a:path>
              </a:pathLst>
            </a:custGeom>
            <a:blipFill>
              <a:blip r:embed="rId2">
                <a:extLst>
                  <a:ext uri="{96DAC541-7B7A-43D3-8B79-37D633B846F1}">
                    <asvg:svgBlip xmlns:asvg="http://schemas.microsoft.com/office/drawing/2016/SVG/main" r:embed="rId3"/>
                  </a:ext>
                </a:extLst>
              </a:blip>
              <a:stretch>
                <a:fillRect l="-525794" t="-40822" r="0" b="-52994"/>
              </a:stretch>
            </a:blipFill>
          </p:spPr>
        </p:sp>
        <p:grpSp>
          <p:nvGrpSpPr>
            <p:cNvPr name="Group 4" id="4"/>
            <p:cNvGrpSpPr/>
            <p:nvPr/>
          </p:nvGrpSpPr>
          <p:grpSpPr>
            <a:xfrm rot="0">
              <a:off x="1626304" y="1760221"/>
              <a:ext cx="12810381" cy="15316937"/>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solidFill>
                <a:srgbClr val="052A47"/>
              </a:solidFill>
              <a:ln w="12700">
                <a:solidFill>
                  <a:srgbClr val="000000"/>
                </a:solidFill>
              </a:ln>
            </p:spPr>
          </p:sp>
        </p:grpSp>
        <p:grpSp>
          <p:nvGrpSpPr>
            <p:cNvPr name="Group 6" id="6"/>
            <p:cNvGrpSpPr/>
            <p:nvPr/>
          </p:nvGrpSpPr>
          <p:grpSpPr>
            <a:xfrm rot="0">
              <a:off x="2597545" y="1358805"/>
              <a:ext cx="12810381" cy="1531693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alphaModFix amt="88000"/>
                </a:blip>
                <a:stretch>
                  <a:fillRect l="0" t="-8037" r="-112664" b="-10463"/>
                </a:stretch>
              </a:blipFill>
            </p:spPr>
          </p:sp>
        </p:grpSp>
      </p:grpSp>
      <p:sp>
        <p:nvSpPr>
          <p:cNvPr name="TextBox 8" id="8"/>
          <p:cNvSpPr txBox="true"/>
          <p:nvPr/>
        </p:nvSpPr>
        <p:spPr>
          <a:xfrm rot="0">
            <a:off x="1325468" y="485775"/>
            <a:ext cx="10848050" cy="1076325"/>
          </a:xfrm>
          <a:prstGeom prst="rect">
            <a:avLst/>
          </a:prstGeom>
        </p:spPr>
        <p:txBody>
          <a:bodyPr anchor="t" rtlCol="false" tIns="0" lIns="0" bIns="0" rIns="0">
            <a:spAutoFit/>
          </a:bodyPr>
          <a:lstStyle/>
          <a:p>
            <a:pPr algn="just" marL="0" indent="0" lvl="0">
              <a:lnSpc>
                <a:spcPts val="8455"/>
              </a:lnSpc>
              <a:spcBef>
                <a:spcPct val="0"/>
              </a:spcBef>
            </a:pPr>
            <a:r>
              <a:rPr lang="en-US" sz="7046" spc="253">
                <a:solidFill>
                  <a:srgbClr val="2A2E3A"/>
                </a:solidFill>
                <a:latin typeface="Montserrat Classic Bold"/>
                <a:ea typeface="Montserrat Classic Bold"/>
                <a:cs typeface="Montserrat Classic Bold"/>
                <a:sym typeface="Montserrat Classic Bold"/>
              </a:rPr>
              <a:t>Goals and Objectives</a:t>
            </a:r>
          </a:p>
        </p:txBody>
      </p:sp>
      <p:grpSp>
        <p:nvGrpSpPr>
          <p:cNvPr name="Group 9" id="9"/>
          <p:cNvGrpSpPr/>
          <p:nvPr/>
        </p:nvGrpSpPr>
        <p:grpSpPr>
          <a:xfrm rot="0">
            <a:off x="-4944330" y="-6134429"/>
            <a:ext cx="6449593" cy="9554097"/>
            <a:chOff x="0" y="0"/>
            <a:chExt cx="812800" cy="1204040"/>
          </a:xfrm>
        </p:grpSpPr>
        <p:sp>
          <p:nvSpPr>
            <p:cNvPr name="Freeform 10" id="10"/>
            <p:cNvSpPr/>
            <p:nvPr/>
          </p:nvSpPr>
          <p:spPr>
            <a:xfrm flipH="false" flipV="false" rot="0">
              <a:off x="0" y="0"/>
              <a:ext cx="812800" cy="1204040"/>
            </a:xfrm>
            <a:custGeom>
              <a:avLst/>
              <a:gdLst/>
              <a:ahLst/>
              <a:cxnLst/>
              <a:rect r="r" b="b" t="t" l="l"/>
              <a:pathLst>
                <a:path h="1204040" w="812800">
                  <a:moveTo>
                    <a:pt x="0" y="0"/>
                  </a:moveTo>
                  <a:lnTo>
                    <a:pt x="609600" y="0"/>
                  </a:lnTo>
                  <a:lnTo>
                    <a:pt x="812800" y="602020"/>
                  </a:lnTo>
                  <a:lnTo>
                    <a:pt x="609600" y="1204040"/>
                  </a:lnTo>
                  <a:lnTo>
                    <a:pt x="0" y="1204040"/>
                  </a:lnTo>
                  <a:lnTo>
                    <a:pt x="203200" y="602020"/>
                  </a:lnTo>
                  <a:lnTo>
                    <a:pt x="0" y="0"/>
                  </a:lnTo>
                  <a:close/>
                </a:path>
              </a:pathLst>
            </a:custGeom>
            <a:solidFill>
              <a:srgbClr val="4DBF38"/>
            </a:solidFill>
            <a:ln cap="sq">
              <a:noFill/>
              <a:prstDash val="solid"/>
              <a:miter/>
            </a:ln>
          </p:spPr>
        </p:sp>
        <p:sp>
          <p:nvSpPr>
            <p:cNvPr name="TextBox 11" id="11"/>
            <p:cNvSpPr txBox="true"/>
            <p:nvPr/>
          </p:nvSpPr>
          <p:spPr>
            <a:xfrm>
              <a:off x="177800" y="-47625"/>
              <a:ext cx="558800" cy="125166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885825" y="2310984"/>
            <a:ext cx="12005414" cy="1485900"/>
            <a:chOff x="0" y="0"/>
            <a:chExt cx="16007219" cy="1981200"/>
          </a:xfrm>
        </p:grpSpPr>
        <p:sp>
          <p:nvSpPr>
            <p:cNvPr name="TextBox 13" id="13"/>
            <p:cNvSpPr txBox="true"/>
            <p:nvPr/>
          </p:nvSpPr>
          <p:spPr>
            <a:xfrm rot="0">
              <a:off x="0" y="-9525"/>
              <a:ext cx="2307860" cy="1990725"/>
            </a:xfrm>
            <a:prstGeom prst="rect">
              <a:avLst/>
            </a:prstGeom>
          </p:spPr>
          <p:txBody>
            <a:bodyPr anchor="t" rtlCol="false" tIns="0" lIns="0" bIns="0" rIns="0">
              <a:spAutoFit/>
            </a:bodyPr>
            <a:lstStyle/>
            <a:p>
              <a:pPr algn="ctr" marL="0" indent="0" lvl="0">
                <a:lnSpc>
                  <a:spcPts val="11700"/>
                </a:lnSpc>
                <a:spcBef>
                  <a:spcPct val="0"/>
                </a:spcBef>
              </a:pPr>
              <a:r>
                <a:rPr lang="en-US" sz="9750">
                  <a:solidFill>
                    <a:srgbClr val="4DBF38">
                      <a:alpha val="51765"/>
                    </a:srgbClr>
                  </a:solidFill>
                  <a:latin typeface="Montserrat Classic Bold"/>
                  <a:ea typeface="Montserrat Classic Bold"/>
                  <a:cs typeface="Montserrat Classic Bold"/>
                  <a:sym typeface="Montserrat Classic Bold"/>
                </a:rPr>
                <a:t>01</a:t>
              </a:r>
            </a:p>
          </p:txBody>
        </p:sp>
        <p:sp>
          <p:nvSpPr>
            <p:cNvPr name="TextBox 14" id="14"/>
            <p:cNvSpPr txBox="true"/>
            <p:nvPr/>
          </p:nvSpPr>
          <p:spPr>
            <a:xfrm rot="0">
              <a:off x="2812266" y="309154"/>
              <a:ext cx="13194953" cy="1451792"/>
            </a:xfrm>
            <a:prstGeom prst="rect">
              <a:avLst/>
            </a:prstGeom>
          </p:spPr>
          <p:txBody>
            <a:bodyPr anchor="t" rtlCol="false" tIns="0" lIns="0" bIns="0" rIns="0">
              <a:spAutoFit/>
            </a:bodyPr>
            <a:lstStyle/>
            <a:p>
              <a:pPr algn="just" marL="0" indent="0" lvl="0">
                <a:lnSpc>
                  <a:spcPts val="2984"/>
                </a:lnSpc>
                <a:spcBef>
                  <a:spcPct val="0"/>
                </a:spcBef>
              </a:pPr>
              <a:r>
                <a:rPr lang="en-US" sz="2132" spc="46">
                  <a:solidFill>
                    <a:srgbClr val="2A2E3A"/>
                  </a:solidFill>
                  <a:latin typeface="Montserrat Classic"/>
                  <a:ea typeface="Montserrat Classic"/>
                  <a:cs typeface="Montserrat Classic"/>
                  <a:sym typeface="Montserrat Classic"/>
                </a:rPr>
                <a:t>Extract individual frames from the video, then pass each frame to the Detectron2 model to detect individuals. Save the coordinates of the bounding boxes for each detected person into a JSON file.</a:t>
              </a:r>
            </a:p>
          </p:txBody>
        </p:sp>
      </p:grpSp>
      <p:grpSp>
        <p:nvGrpSpPr>
          <p:cNvPr name="Group 15" id="15"/>
          <p:cNvGrpSpPr/>
          <p:nvPr/>
        </p:nvGrpSpPr>
        <p:grpSpPr>
          <a:xfrm rot="0">
            <a:off x="885825" y="4149584"/>
            <a:ext cx="12275203" cy="2174694"/>
            <a:chOff x="0" y="0"/>
            <a:chExt cx="16366938" cy="2899592"/>
          </a:xfrm>
        </p:grpSpPr>
        <p:sp>
          <p:nvSpPr>
            <p:cNvPr name="TextBox 16" id="16"/>
            <p:cNvSpPr txBox="true"/>
            <p:nvPr/>
          </p:nvSpPr>
          <p:spPr>
            <a:xfrm rot="0">
              <a:off x="0" y="277901"/>
              <a:ext cx="2307860" cy="1990725"/>
            </a:xfrm>
            <a:prstGeom prst="rect">
              <a:avLst/>
            </a:prstGeom>
          </p:spPr>
          <p:txBody>
            <a:bodyPr anchor="t" rtlCol="false" tIns="0" lIns="0" bIns="0" rIns="0">
              <a:spAutoFit/>
            </a:bodyPr>
            <a:lstStyle/>
            <a:p>
              <a:pPr algn="ctr" marL="0" indent="0" lvl="0">
                <a:lnSpc>
                  <a:spcPts val="11700"/>
                </a:lnSpc>
                <a:spcBef>
                  <a:spcPct val="0"/>
                </a:spcBef>
              </a:pPr>
              <a:r>
                <a:rPr lang="en-US" sz="9750">
                  <a:solidFill>
                    <a:srgbClr val="4DBF38">
                      <a:alpha val="51765"/>
                    </a:srgbClr>
                  </a:solidFill>
                  <a:latin typeface="Montserrat Classic Bold"/>
                  <a:ea typeface="Montserrat Classic Bold"/>
                  <a:cs typeface="Montserrat Classic Bold"/>
                  <a:sym typeface="Montserrat Classic Bold"/>
                </a:rPr>
                <a:t>02</a:t>
              </a:r>
            </a:p>
          </p:txBody>
        </p:sp>
        <p:sp>
          <p:nvSpPr>
            <p:cNvPr name="TextBox 17" id="17"/>
            <p:cNvSpPr txBox="true"/>
            <p:nvPr/>
          </p:nvSpPr>
          <p:spPr>
            <a:xfrm rot="0">
              <a:off x="2812266" y="-38100"/>
              <a:ext cx="13554672" cy="2937692"/>
            </a:xfrm>
            <a:prstGeom prst="rect">
              <a:avLst/>
            </a:prstGeom>
          </p:spPr>
          <p:txBody>
            <a:bodyPr anchor="t" rtlCol="false" tIns="0" lIns="0" bIns="0" rIns="0">
              <a:spAutoFit/>
            </a:bodyPr>
            <a:lstStyle/>
            <a:p>
              <a:pPr algn="l">
                <a:lnSpc>
                  <a:spcPts val="2984"/>
                </a:lnSpc>
              </a:pPr>
            </a:p>
            <a:p>
              <a:pPr algn="just">
                <a:lnSpc>
                  <a:spcPts val="2984"/>
                </a:lnSpc>
              </a:pPr>
              <a:r>
                <a:rPr lang="en-US" sz="2132" spc="46">
                  <a:solidFill>
                    <a:srgbClr val="2A2E3A"/>
                  </a:solidFill>
                  <a:latin typeface="Montserrat Classic"/>
                  <a:ea typeface="Montserrat Classic"/>
                  <a:cs typeface="Montserrat Classic"/>
                  <a:sym typeface="Montserrat Classic"/>
                </a:rPr>
                <a:t>Utilize a pre-trained YOLOv8 model for person detection to validate the bounding box detections from Detectron2. Filter the bounding boxes to retain only the accurate detections and discard any erroneous data. Save the verified bounding box coordinates to a JSON file.</a:t>
              </a:r>
            </a:p>
            <a:p>
              <a:pPr algn="just" marL="0" indent="0" lvl="0">
                <a:lnSpc>
                  <a:spcPts val="2984"/>
                </a:lnSpc>
                <a:spcBef>
                  <a:spcPct val="0"/>
                </a:spcBef>
              </a:pPr>
            </a:p>
          </p:txBody>
        </p:sp>
      </p:grpSp>
      <p:sp>
        <p:nvSpPr>
          <p:cNvPr name="TextBox 18" id="18"/>
          <p:cNvSpPr txBox="true"/>
          <p:nvPr/>
        </p:nvSpPr>
        <p:spPr>
          <a:xfrm rot="0">
            <a:off x="885825" y="6209527"/>
            <a:ext cx="1730895" cy="1495425"/>
          </a:xfrm>
          <a:prstGeom prst="rect">
            <a:avLst/>
          </a:prstGeom>
        </p:spPr>
        <p:txBody>
          <a:bodyPr anchor="t" rtlCol="false" tIns="0" lIns="0" bIns="0" rIns="0">
            <a:spAutoFit/>
          </a:bodyPr>
          <a:lstStyle/>
          <a:p>
            <a:pPr algn="ctr" marL="0" indent="0" lvl="0">
              <a:lnSpc>
                <a:spcPts val="11700"/>
              </a:lnSpc>
              <a:spcBef>
                <a:spcPct val="0"/>
              </a:spcBef>
            </a:pPr>
            <a:r>
              <a:rPr lang="en-US" sz="9750">
                <a:solidFill>
                  <a:srgbClr val="4DBF38">
                    <a:alpha val="51765"/>
                  </a:srgbClr>
                </a:solidFill>
                <a:latin typeface="Montserrat Classic Bold"/>
                <a:ea typeface="Montserrat Classic Bold"/>
                <a:cs typeface="Montserrat Classic Bold"/>
                <a:sym typeface="Montserrat Classic Bold"/>
              </a:rPr>
              <a:t>03</a:t>
            </a:r>
          </a:p>
        </p:txBody>
      </p:sp>
      <p:sp>
        <p:nvSpPr>
          <p:cNvPr name="TextBox 19" id="19"/>
          <p:cNvSpPr txBox="true"/>
          <p:nvPr/>
        </p:nvSpPr>
        <p:spPr>
          <a:xfrm rot="0">
            <a:off x="2985500" y="6673485"/>
            <a:ext cx="9188018" cy="700859"/>
          </a:xfrm>
          <a:prstGeom prst="rect">
            <a:avLst/>
          </a:prstGeom>
        </p:spPr>
        <p:txBody>
          <a:bodyPr anchor="t" rtlCol="false" tIns="0" lIns="0" bIns="0" rIns="0">
            <a:spAutoFit/>
          </a:bodyPr>
          <a:lstStyle/>
          <a:p>
            <a:pPr algn="l" marL="0" indent="0" lvl="0">
              <a:lnSpc>
                <a:spcPts val="2844"/>
              </a:lnSpc>
              <a:spcBef>
                <a:spcPct val="0"/>
              </a:spcBef>
            </a:pPr>
            <a:r>
              <a:rPr lang="en-US" sz="2032" spc="44">
                <a:solidFill>
                  <a:srgbClr val="2A2E3A"/>
                </a:solidFill>
                <a:latin typeface="Montserrat Classic"/>
                <a:ea typeface="Montserrat Classic"/>
                <a:cs typeface="Montserrat Classic"/>
                <a:sym typeface="Montserrat Classic"/>
              </a:rPr>
              <a:t>Extract keypoints that fall within the bounding boxes and plot them on each frame.</a:t>
            </a:r>
          </a:p>
        </p:txBody>
      </p:sp>
      <p:sp>
        <p:nvSpPr>
          <p:cNvPr name="TextBox 20" id="20"/>
          <p:cNvSpPr txBox="true"/>
          <p:nvPr/>
        </p:nvSpPr>
        <p:spPr>
          <a:xfrm rot="0">
            <a:off x="885825" y="7904977"/>
            <a:ext cx="1730895" cy="1495425"/>
          </a:xfrm>
          <a:prstGeom prst="rect">
            <a:avLst/>
          </a:prstGeom>
        </p:spPr>
        <p:txBody>
          <a:bodyPr anchor="t" rtlCol="false" tIns="0" lIns="0" bIns="0" rIns="0">
            <a:spAutoFit/>
          </a:bodyPr>
          <a:lstStyle/>
          <a:p>
            <a:pPr algn="ctr" marL="0" indent="0" lvl="0">
              <a:lnSpc>
                <a:spcPts val="11700"/>
              </a:lnSpc>
              <a:spcBef>
                <a:spcPct val="0"/>
              </a:spcBef>
            </a:pPr>
            <a:r>
              <a:rPr lang="en-US" sz="9750">
                <a:solidFill>
                  <a:srgbClr val="4DBF38">
                    <a:alpha val="51765"/>
                  </a:srgbClr>
                </a:solidFill>
                <a:latin typeface="Montserrat Classic Bold"/>
                <a:ea typeface="Montserrat Classic Bold"/>
                <a:cs typeface="Montserrat Classic Bold"/>
                <a:sym typeface="Montserrat Classic Bold"/>
              </a:rPr>
              <a:t>04</a:t>
            </a:r>
          </a:p>
        </p:txBody>
      </p:sp>
      <p:sp>
        <p:nvSpPr>
          <p:cNvPr name="TextBox 21" id="21"/>
          <p:cNvSpPr txBox="true"/>
          <p:nvPr/>
        </p:nvSpPr>
        <p:spPr>
          <a:xfrm rot="0">
            <a:off x="2985500" y="7930785"/>
            <a:ext cx="9188018" cy="1405709"/>
          </a:xfrm>
          <a:prstGeom prst="rect">
            <a:avLst/>
          </a:prstGeom>
        </p:spPr>
        <p:txBody>
          <a:bodyPr anchor="t" rtlCol="false" tIns="0" lIns="0" bIns="0" rIns="0">
            <a:spAutoFit/>
          </a:bodyPr>
          <a:lstStyle/>
          <a:p>
            <a:pPr algn="just" marL="0" indent="0" lvl="0">
              <a:lnSpc>
                <a:spcPts val="2844"/>
              </a:lnSpc>
              <a:spcBef>
                <a:spcPct val="0"/>
              </a:spcBef>
            </a:pPr>
            <a:r>
              <a:rPr lang="en-US" sz="2032" spc="44">
                <a:solidFill>
                  <a:srgbClr val="2A2E3A"/>
                </a:solidFill>
                <a:latin typeface="Montserrat Classic"/>
                <a:ea typeface="Montserrat Classic"/>
                <a:cs typeface="Montserrat Classic"/>
                <a:sym typeface="Montserrat Classic"/>
              </a:rPr>
              <a:t>Analyze the angles formed by the arms to determine whether frisking has occurred in each frame. Based on this analysis, classify each frame as either "Frisked" or "Not Frisked." Compile the annotated frames into a final video.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11800" y="1754020"/>
            <a:ext cx="5818428" cy="1019175"/>
          </a:xfrm>
          <a:prstGeom prst="rect">
            <a:avLst/>
          </a:prstGeom>
        </p:spPr>
        <p:txBody>
          <a:bodyPr anchor="t" rtlCol="false" tIns="0" lIns="0" bIns="0" rIns="0">
            <a:spAutoFit/>
          </a:bodyPr>
          <a:lstStyle/>
          <a:p>
            <a:pPr algn="l" marL="0" indent="0" lvl="0">
              <a:lnSpc>
                <a:spcPts val="8003"/>
              </a:lnSpc>
              <a:spcBef>
                <a:spcPct val="0"/>
              </a:spcBef>
            </a:pPr>
            <a:r>
              <a:rPr lang="en-US" sz="6669" spc="240" strike="noStrike" u="none">
                <a:solidFill>
                  <a:srgbClr val="2A2E3A"/>
                </a:solidFill>
                <a:latin typeface="Montserrat Classic Bold"/>
                <a:ea typeface="Montserrat Classic Bold"/>
                <a:cs typeface="Montserrat Classic Bold"/>
                <a:sym typeface="Montserrat Classic Bold"/>
              </a:rPr>
              <a:t>Milestone</a:t>
            </a:r>
          </a:p>
        </p:txBody>
      </p:sp>
      <p:sp>
        <p:nvSpPr>
          <p:cNvPr name="AutoShape 3" id="3"/>
          <p:cNvSpPr/>
          <p:nvPr/>
        </p:nvSpPr>
        <p:spPr>
          <a:xfrm>
            <a:off x="2813942" y="5500144"/>
            <a:ext cx="12497051" cy="0"/>
          </a:xfrm>
          <a:prstGeom prst="line">
            <a:avLst/>
          </a:prstGeom>
          <a:ln cap="rnd" w="76200">
            <a:solidFill>
              <a:srgbClr val="051D40"/>
            </a:solidFill>
            <a:prstDash val="solid"/>
            <a:headEnd type="none" len="sm" w="sm"/>
            <a:tailEnd type="none" len="sm" w="sm"/>
          </a:ln>
        </p:spPr>
      </p:sp>
      <p:sp>
        <p:nvSpPr>
          <p:cNvPr name="Freeform 4" id="4"/>
          <p:cNvSpPr/>
          <p:nvPr/>
        </p:nvSpPr>
        <p:spPr>
          <a:xfrm flipH="false" flipV="false" rot="-9317080">
            <a:off x="1669204"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642052" y="5328254"/>
            <a:ext cx="343780" cy="3437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317080">
            <a:off x="4792411"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765259" y="5328254"/>
            <a:ext cx="343780" cy="343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9317080">
            <a:off x="8081793"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9054640" y="5328254"/>
            <a:ext cx="343780" cy="3437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9317080">
            <a:off x="11204381" y="2563483"/>
            <a:ext cx="2452540" cy="2540295"/>
          </a:xfrm>
          <a:custGeom>
            <a:avLst/>
            <a:gdLst/>
            <a:ahLst/>
            <a:cxnLst/>
            <a:rect r="r" b="b" t="t" l="l"/>
            <a:pathLst>
              <a:path h="2540295" w="2452540">
                <a:moveTo>
                  <a:pt x="0" y="0"/>
                </a:moveTo>
                <a:lnTo>
                  <a:pt x="2452539" y="0"/>
                </a:lnTo>
                <a:lnTo>
                  <a:pt x="2452539"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2177228" y="5328254"/>
            <a:ext cx="343780" cy="3437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9317080">
            <a:off x="14166256" y="2563483"/>
            <a:ext cx="2452540" cy="2540295"/>
          </a:xfrm>
          <a:custGeom>
            <a:avLst/>
            <a:gdLst/>
            <a:ahLst/>
            <a:cxnLst/>
            <a:rect r="r" b="b" t="t" l="l"/>
            <a:pathLst>
              <a:path h="2540295" w="2452540">
                <a:moveTo>
                  <a:pt x="0" y="0"/>
                </a:moveTo>
                <a:lnTo>
                  <a:pt x="2452540" y="0"/>
                </a:lnTo>
                <a:lnTo>
                  <a:pt x="2452540" y="2540295"/>
                </a:lnTo>
                <a:lnTo>
                  <a:pt x="0" y="2540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15139103" y="5328254"/>
            <a:ext cx="343780" cy="3437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D12A"/>
            </a:solidFill>
            <a:ln w="38100" cap="sq">
              <a:solidFill>
                <a:srgbClr val="052A47"/>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5608203" y="3546140"/>
            <a:ext cx="657892" cy="916052"/>
          </a:xfrm>
          <a:custGeom>
            <a:avLst/>
            <a:gdLst/>
            <a:ahLst/>
            <a:cxnLst/>
            <a:rect r="r" b="b" t="t" l="l"/>
            <a:pathLst>
              <a:path h="916052" w="657892">
                <a:moveTo>
                  <a:pt x="0" y="0"/>
                </a:moveTo>
                <a:lnTo>
                  <a:pt x="657892" y="0"/>
                </a:lnTo>
                <a:lnTo>
                  <a:pt x="657892" y="916052"/>
                </a:lnTo>
                <a:lnTo>
                  <a:pt x="0" y="916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8836167" y="3515101"/>
            <a:ext cx="780726" cy="978130"/>
          </a:xfrm>
          <a:custGeom>
            <a:avLst/>
            <a:gdLst/>
            <a:ahLst/>
            <a:cxnLst/>
            <a:rect r="r" b="b" t="t" l="l"/>
            <a:pathLst>
              <a:path h="978130" w="780726">
                <a:moveTo>
                  <a:pt x="0" y="0"/>
                </a:moveTo>
                <a:lnTo>
                  <a:pt x="780726" y="0"/>
                </a:lnTo>
                <a:lnTo>
                  <a:pt x="780726" y="978130"/>
                </a:lnTo>
                <a:lnTo>
                  <a:pt x="0" y="978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960265" y="3546140"/>
            <a:ext cx="780059" cy="947091"/>
          </a:xfrm>
          <a:custGeom>
            <a:avLst/>
            <a:gdLst/>
            <a:ahLst/>
            <a:cxnLst/>
            <a:rect r="r" b="b" t="t" l="l"/>
            <a:pathLst>
              <a:path h="947091" w="780059">
                <a:moveTo>
                  <a:pt x="0" y="0"/>
                </a:moveTo>
                <a:lnTo>
                  <a:pt x="780059" y="0"/>
                </a:lnTo>
                <a:lnTo>
                  <a:pt x="780059" y="947091"/>
                </a:lnTo>
                <a:lnTo>
                  <a:pt x="0" y="9470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2327223" y="3644667"/>
            <a:ext cx="876828" cy="718999"/>
          </a:xfrm>
          <a:custGeom>
            <a:avLst/>
            <a:gdLst/>
            <a:ahLst/>
            <a:cxnLst/>
            <a:rect r="r" b="b" t="t" l="l"/>
            <a:pathLst>
              <a:path h="718999" w="876828">
                <a:moveTo>
                  <a:pt x="0" y="0"/>
                </a:moveTo>
                <a:lnTo>
                  <a:pt x="876828" y="0"/>
                </a:lnTo>
                <a:lnTo>
                  <a:pt x="876828" y="718998"/>
                </a:lnTo>
                <a:lnTo>
                  <a:pt x="0" y="718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8" id="28"/>
          <p:cNvSpPr/>
          <p:nvPr/>
        </p:nvSpPr>
        <p:spPr>
          <a:xfrm flipH="false" flipV="false" rot="0">
            <a:off x="14875100" y="3588568"/>
            <a:ext cx="871787" cy="775098"/>
          </a:xfrm>
          <a:custGeom>
            <a:avLst/>
            <a:gdLst/>
            <a:ahLst/>
            <a:cxnLst/>
            <a:rect r="r" b="b" t="t" l="l"/>
            <a:pathLst>
              <a:path h="775098" w="871787">
                <a:moveTo>
                  <a:pt x="0" y="0"/>
                </a:moveTo>
                <a:lnTo>
                  <a:pt x="871787" y="0"/>
                </a:lnTo>
                <a:lnTo>
                  <a:pt x="871787" y="775097"/>
                </a:lnTo>
                <a:lnTo>
                  <a:pt x="0" y="7750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29" id="29"/>
          <p:cNvGrpSpPr/>
          <p:nvPr/>
        </p:nvGrpSpPr>
        <p:grpSpPr>
          <a:xfrm rot="0">
            <a:off x="-1190934" y="-2057400"/>
            <a:ext cx="19917660" cy="3086100"/>
            <a:chOff x="0" y="0"/>
            <a:chExt cx="5245803" cy="812800"/>
          </a:xfrm>
        </p:grpSpPr>
        <p:sp>
          <p:nvSpPr>
            <p:cNvPr name="Freeform 30" id="30"/>
            <p:cNvSpPr/>
            <p:nvPr/>
          </p:nvSpPr>
          <p:spPr>
            <a:xfrm flipH="false" flipV="false" rot="0">
              <a:off x="0" y="0"/>
              <a:ext cx="5245803" cy="812800"/>
            </a:xfrm>
            <a:custGeom>
              <a:avLst/>
              <a:gdLst/>
              <a:ahLst/>
              <a:cxnLst/>
              <a:rect r="r" b="b" t="t" l="l"/>
              <a:pathLst>
                <a:path h="812800" w="5245803">
                  <a:moveTo>
                    <a:pt x="0" y="0"/>
                  </a:moveTo>
                  <a:lnTo>
                    <a:pt x="5245803" y="0"/>
                  </a:lnTo>
                  <a:lnTo>
                    <a:pt x="5245803" y="812800"/>
                  </a:lnTo>
                  <a:lnTo>
                    <a:pt x="0" y="812800"/>
                  </a:lnTo>
                  <a:close/>
                </a:path>
              </a:pathLst>
            </a:custGeom>
            <a:solidFill>
              <a:srgbClr val="052A47"/>
            </a:solidFill>
          </p:spPr>
        </p:sp>
        <p:sp>
          <p:nvSpPr>
            <p:cNvPr name="TextBox 31" id="31"/>
            <p:cNvSpPr txBox="true"/>
            <p:nvPr/>
          </p:nvSpPr>
          <p:spPr>
            <a:xfrm>
              <a:off x="0" y="-47625"/>
              <a:ext cx="5245803" cy="860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567319" y="6328261"/>
            <a:ext cx="2493246" cy="2058597"/>
          </a:xfrm>
          <a:prstGeom prst="rect">
            <a:avLst/>
          </a:prstGeom>
        </p:spPr>
        <p:txBody>
          <a:bodyPr anchor="t" rtlCol="false" tIns="0" lIns="0" bIns="0" rIns="0">
            <a:spAutoFit/>
          </a:bodyPr>
          <a:lstStyle/>
          <a:p>
            <a:pPr algn="ctr" marL="0" indent="0" lvl="0">
              <a:lnSpc>
                <a:spcPts val="2034"/>
              </a:lnSpc>
              <a:spcBef>
                <a:spcPct val="0"/>
              </a:spcBef>
            </a:pPr>
            <a:r>
              <a:rPr lang="en-US" sz="1452" spc="65">
                <a:solidFill>
                  <a:srgbClr val="2A2E3A"/>
                </a:solidFill>
                <a:latin typeface="Montserrat Classic"/>
                <a:ea typeface="Montserrat Classic"/>
                <a:cs typeface="Montserrat Classic"/>
                <a:sym typeface="Montserrat Classic"/>
              </a:rPr>
              <a:t>Conducted in-depth research and studied machine learning concepts to identify and select the most appropriate model tailored to the project's requirements.</a:t>
            </a:r>
          </a:p>
        </p:txBody>
      </p:sp>
      <p:sp>
        <p:nvSpPr>
          <p:cNvPr name="TextBox 33" id="33"/>
          <p:cNvSpPr txBox="true"/>
          <p:nvPr/>
        </p:nvSpPr>
        <p:spPr>
          <a:xfrm rot="0">
            <a:off x="1664534" y="5777126"/>
            <a:ext cx="2461881" cy="456020"/>
          </a:xfrm>
          <a:prstGeom prst="rect">
            <a:avLst/>
          </a:prstGeom>
        </p:spPr>
        <p:txBody>
          <a:bodyPr anchor="t" rtlCol="false" tIns="0" lIns="0" bIns="0" rIns="0">
            <a:spAutoFit/>
          </a:bodyPr>
          <a:lstStyle/>
          <a:p>
            <a:pPr algn="ctr" marL="0" indent="0" lvl="0">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1-2</a:t>
            </a:r>
          </a:p>
        </p:txBody>
      </p:sp>
      <p:sp>
        <p:nvSpPr>
          <p:cNvPr name="TextBox 34" id="34"/>
          <p:cNvSpPr txBox="true"/>
          <p:nvPr/>
        </p:nvSpPr>
        <p:spPr>
          <a:xfrm rot="0">
            <a:off x="4772058" y="6356972"/>
            <a:ext cx="2493246" cy="2251172"/>
          </a:xfrm>
          <a:prstGeom prst="rect">
            <a:avLst/>
          </a:prstGeom>
        </p:spPr>
        <p:txBody>
          <a:bodyPr anchor="t" rtlCol="false" tIns="0" lIns="0" bIns="0" rIns="0">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Initiated the installation of all required software and modules, and established the environment to ensure proper functionality of the model and associated components.</a:t>
            </a:r>
          </a:p>
          <a:p>
            <a:pPr algn="ctr" marL="0" indent="0" lvl="0">
              <a:lnSpc>
                <a:spcPts val="2034"/>
              </a:lnSpc>
              <a:spcBef>
                <a:spcPct val="0"/>
              </a:spcBef>
            </a:pPr>
          </a:p>
        </p:txBody>
      </p:sp>
      <p:sp>
        <p:nvSpPr>
          <p:cNvPr name="TextBox 35" id="35"/>
          <p:cNvSpPr txBox="true"/>
          <p:nvPr/>
        </p:nvSpPr>
        <p:spPr>
          <a:xfrm rot="0">
            <a:off x="5035007"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3</a:t>
            </a:r>
          </a:p>
        </p:txBody>
      </p:sp>
      <p:sp>
        <p:nvSpPr>
          <p:cNvPr name="TextBox 36" id="36"/>
          <p:cNvSpPr txBox="true"/>
          <p:nvPr/>
        </p:nvSpPr>
        <p:spPr>
          <a:xfrm rot="0">
            <a:off x="7979679" y="6328261"/>
            <a:ext cx="2493246" cy="2501169"/>
          </a:xfrm>
          <a:prstGeom prst="rect">
            <a:avLst/>
          </a:prstGeom>
        </p:spPr>
        <p:txBody>
          <a:bodyPr anchor="t" rtlCol="false" tIns="0" lIns="0" bIns="0" rIns="0">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Commenced coding and developed the data pipeline, resulting in the initial generation of results and validation of the pipeline’s effectiveness in processing and analyzing data.</a:t>
            </a:r>
          </a:p>
          <a:p>
            <a:pPr algn="ctr" marL="0" indent="0" lvl="0">
              <a:lnSpc>
                <a:spcPts val="2034"/>
              </a:lnSpc>
              <a:spcBef>
                <a:spcPct val="0"/>
              </a:spcBef>
            </a:pPr>
          </a:p>
        </p:txBody>
      </p:sp>
      <p:sp>
        <p:nvSpPr>
          <p:cNvPr name="TextBox 37" id="37"/>
          <p:cNvSpPr txBox="true"/>
          <p:nvPr/>
        </p:nvSpPr>
        <p:spPr>
          <a:xfrm rot="0">
            <a:off x="8324389"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4-5</a:t>
            </a:r>
          </a:p>
        </p:txBody>
      </p:sp>
      <p:sp>
        <p:nvSpPr>
          <p:cNvPr name="TextBox 38" id="38"/>
          <p:cNvSpPr txBox="true"/>
          <p:nvPr/>
        </p:nvSpPr>
        <p:spPr>
          <a:xfrm rot="0">
            <a:off x="11102495" y="6328261"/>
            <a:ext cx="2493246" cy="2251172"/>
          </a:xfrm>
          <a:prstGeom prst="rect">
            <a:avLst/>
          </a:prstGeom>
        </p:spPr>
        <p:txBody>
          <a:bodyPr anchor="t" rtlCol="false" tIns="0" lIns="0" bIns="0" rIns="0">
            <a:spAutoFit/>
          </a:bodyPr>
          <a:lstStyle/>
          <a:p>
            <a:pPr algn="ctr">
              <a:lnSpc>
                <a:spcPts val="2034"/>
              </a:lnSpc>
            </a:pPr>
            <a:r>
              <a:rPr lang="en-US" sz="1452" spc="65">
                <a:solidFill>
                  <a:srgbClr val="2A2E3A"/>
                </a:solidFill>
                <a:latin typeface="Montserrat Classic"/>
                <a:ea typeface="Montserrat Classic"/>
                <a:cs typeface="Montserrat Classic"/>
                <a:sym typeface="Montserrat Classic"/>
              </a:rPr>
              <a:t>Refined the data processing techniques to enhance accuracy, optimizing the pipeline to improve the precision and reliability of the results generated from the processed data.</a:t>
            </a:r>
          </a:p>
          <a:p>
            <a:pPr algn="ctr" marL="0" indent="0" lvl="0">
              <a:lnSpc>
                <a:spcPts val="2034"/>
              </a:lnSpc>
              <a:spcBef>
                <a:spcPct val="0"/>
              </a:spcBef>
            </a:pPr>
          </a:p>
        </p:txBody>
      </p:sp>
      <p:sp>
        <p:nvSpPr>
          <p:cNvPr name="TextBox 39" id="39"/>
          <p:cNvSpPr txBox="true"/>
          <p:nvPr/>
        </p:nvSpPr>
        <p:spPr>
          <a:xfrm rot="0">
            <a:off x="11446976"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6-7</a:t>
            </a:r>
          </a:p>
        </p:txBody>
      </p:sp>
      <p:sp>
        <p:nvSpPr>
          <p:cNvPr name="TextBox 40" id="40"/>
          <p:cNvSpPr txBox="true"/>
          <p:nvPr/>
        </p:nvSpPr>
        <p:spPr>
          <a:xfrm rot="0">
            <a:off x="14147946" y="6356972"/>
            <a:ext cx="2669874" cy="2001175"/>
          </a:xfrm>
          <a:prstGeom prst="rect">
            <a:avLst/>
          </a:prstGeom>
        </p:spPr>
        <p:txBody>
          <a:bodyPr anchor="t" rtlCol="false" tIns="0" lIns="0" bIns="0" rIns="0">
            <a:spAutoFit/>
          </a:bodyPr>
          <a:lstStyle/>
          <a:p>
            <a:pPr algn="ctr" marL="0" indent="0" lvl="0">
              <a:lnSpc>
                <a:spcPts val="2034"/>
              </a:lnSpc>
              <a:spcBef>
                <a:spcPct val="0"/>
              </a:spcBef>
            </a:pPr>
            <a:r>
              <a:rPr lang="en-US" sz="1452" spc="65">
                <a:solidFill>
                  <a:srgbClr val="2A2E3A"/>
                </a:solidFill>
                <a:latin typeface="Montserrat Classic"/>
                <a:ea typeface="Montserrat Classic"/>
                <a:cs typeface="Montserrat Classic"/>
                <a:sym typeface="Montserrat Classic"/>
              </a:rPr>
              <a:t>Evaluated the model on a diverse set of videos to assess accuracy across various scenarios and thoroughly documented the entire project, including methodologies, results, and observations.</a:t>
            </a:r>
          </a:p>
        </p:txBody>
      </p:sp>
      <p:sp>
        <p:nvSpPr>
          <p:cNvPr name="TextBox 41" id="41"/>
          <p:cNvSpPr txBox="true"/>
          <p:nvPr/>
        </p:nvSpPr>
        <p:spPr>
          <a:xfrm rot="0">
            <a:off x="14408851" y="5814487"/>
            <a:ext cx="1804284" cy="462504"/>
          </a:xfrm>
          <a:prstGeom prst="rect">
            <a:avLst/>
          </a:prstGeom>
        </p:spPr>
        <p:txBody>
          <a:bodyPr anchor="t" rtlCol="false" tIns="0" lIns="0" bIns="0" rIns="0">
            <a:spAutoFit/>
          </a:bodyPr>
          <a:lstStyle/>
          <a:p>
            <a:pPr algn="ctr" marL="0" indent="0" lvl="0">
              <a:lnSpc>
                <a:spcPts val="3740"/>
              </a:lnSpc>
              <a:spcBef>
                <a:spcPct val="0"/>
              </a:spcBef>
            </a:pPr>
            <a:r>
              <a:rPr lang="en-US" sz="2671" spc="120">
                <a:solidFill>
                  <a:srgbClr val="2A2E3A"/>
                </a:solidFill>
                <a:latin typeface="Montserrat Classic Bold"/>
                <a:ea typeface="Montserrat Classic Bold"/>
                <a:cs typeface="Montserrat Classic Bold"/>
                <a:sym typeface="Montserrat Classic Bold"/>
              </a:rPr>
              <a:t>Week 8</a:t>
            </a:r>
          </a:p>
        </p:txBody>
      </p:sp>
      <p:grpSp>
        <p:nvGrpSpPr>
          <p:cNvPr name="Group 42" id="42"/>
          <p:cNvGrpSpPr/>
          <p:nvPr/>
        </p:nvGrpSpPr>
        <p:grpSpPr>
          <a:xfrm rot="0">
            <a:off x="-520028" y="9258300"/>
            <a:ext cx="19917660" cy="3086100"/>
            <a:chOff x="0" y="0"/>
            <a:chExt cx="5245803" cy="812800"/>
          </a:xfrm>
        </p:grpSpPr>
        <p:sp>
          <p:nvSpPr>
            <p:cNvPr name="Freeform 43" id="43"/>
            <p:cNvSpPr/>
            <p:nvPr/>
          </p:nvSpPr>
          <p:spPr>
            <a:xfrm flipH="false" flipV="false" rot="0">
              <a:off x="0" y="0"/>
              <a:ext cx="5245803" cy="812800"/>
            </a:xfrm>
            <a:custGeom>
              <a:avLst/>
              <a:gdLst/>
              <a:ahLst/>
              <a:cxnLst/>
              <a:rect r="r" b="b" t="t" l="l"/>
              <a:pathLst>
                <a:path h="812800" w="5245803">
                  <a:moveTo>
                    <a:pt x="0" y="0"/>
                  </a:moveTo>
                  <a:lnTo>
                    <a:pt x="5245803" y="0"/>
                  </a:lnTo>
                  <a:lnTo>
                    <a:pt x="5245803" y="812800"/>
                  </a:lnTo>
                  <a:lnTo>
                    <a:pt x="0" y="812800"/>
                  </a:lnTo>
                  <a:close/>
                </a:path>
              </a:pathLst>
            </a:custGeom>
            <a:solidFill>
              <a:srgbClr val="052A47"/>
            </a:solidFill>
          </p:spPr>
        </p:sp>
        <p:sp>
          <p:nvSpPr>
            <p:cNvPr name="TextBox 44" id="44"/>
            <p:cNvSpPr txBox="true"/>
            <p:nvPr/>
          </p:nvSpPr>
          <p:spPr>
            <a:xfrm>
              <a:off x="0" y="-47625"/>
              <a:ext cx="5245803" cy="860425"/>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10800000">
            <a:off x="13716743" y="8698748"/>
            <a:ext cx="6449593" cy="3224796"/>
            <a:chOff x="0" y="0"/>
            <a:chExt cx="812800" cy="406400"/>
          </a:xfrm>
        </p:grpSpPr>
        <p:sp>
          <p:nvSpPr>
            <p:cNvPr name="Freeform 46" id="4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4DBF38"/>
            </a:solidFill>
            <a:ln cap="sq">
              <a:noFill/>
              <a:prstDash val="solid"/>
              <a:miter/>
            </a:ln>
          </p:spPr>
        </p:sp>
        <p:sp>
          <p:nvSpPr>
            <p:cNvPr name="TextBox 47" id="47"/>
            <p:cNvSpPr txBox="true"/>
            <p:nvPr/>
          </p:nvSpPr>
          <p:spPr>
            <a:xfrm>
              <a:off x="177800" y="-47625"/>
              <a:ext cx="558800" cy="45402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8" id="48"/>
          <p:cNvGrpSpPr/>
          <p:nvPr/>
        </p:nvGrpSpPr>
        <p:grpSpPr>
          <a:xfrm rot="0">
            <a:off x="-2733509" y="-1612398"/>
            <a:ext cx="6449593" cy="3224796"/>
            <a:chOff x="0" y="0"/>
            <a:chExt cx="812800" cy="406400"/>
          </a:xfrm>
        </p:grpSpPr>
        <p:sp>
          <p:nvSpPr>
            <p:cNvPr name="Freeform 49" id="4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4DBF38"/>
            </a:solidFill>
            <a:ln cap="sq">
              <a:noFill/>
              <a:prstDash val="solid"/>
              <a:miter/>
            </a:ln>
          </p:spPr>
        </p:sp>
        <p:sp>
          <p:nvSpPr>
            <p:cNvPr name="TextBox 50" id="50"/>
            <p:cNvSpPr txBox="true"/>
            <p:nvPr/>
          </p:nvSpPr>
          <p:spPr>
            <a:xfrm>
              <a:off x="177800" y="-47625"/>
              <a:ext cx="558800" cy="454025"/>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43700"/>
            <a:chOff x="0" y="0"/>
            <a:chExt cx="4816593" cy="696283"/>
          </a:xfrm>
        </p:grpSpPr>
        <p:sp>
          <p:nvSpPr>
            <p:cNvPr name="Freeform 3" id="3"/>
            <p:cNvSpPr/>
            <p:nvPr/>
          </p:nvSpPr>
          <p:spPr>
            <a:xfrm flipH="false" flipV="false" rot="0">
              <a:off x="0" y="0"/>
              <a:ext cx="4816592" cy="696283"/>
            </a:xfrm>
            <a:custGeom>
              <a:avLst/>
              <a:gdLst/>
              <a:ahLst/>
              <a:cxnLst/>
              <a:rect r="r" b="b" t="t" l="l"/>
              <a:pathLst>
                <a:path h="696283" w="4816592">
                  <a:moveTo>
                    <a:pt x="0" y="0"/>
                  </a:moveTo>
                  <a:lnTo>
                    <a:pt x="4816592" y="0"/>
                  </a:lnTo>
                  <a:lnTo>
                    <a:pt x="4816592" y="696283"/>
                  </a:lnTo>
                  <a:lnTo>
                    <a:pt x="0" y="696283"/>
                  </a:lnTo>
                  <a:close/>
                </a:path>
              </a:pathLst>
            </a:custGeom>
            <a:solidFill>
              <a:srgbClr val="052A47"/>
            </a:solidFill>
            <a:ln cap="sq">
              <a:noFill/>
              <a:prstDash val="solid"/>
              <a:miter/>
            </a:ln>
          </p:spPr>
        </p:sp>
        <p:sp>
          <p:nvSpPr>
            <p:cNvPr name="TextBox 4" id="4"/>
            <p:cNvSpPr txBox="true"/>
            <p:nvPr/>
          </p:nvSpPr>
          <p:spPr>
            <a:xfrm>
              <a:off x="0" y="-47625"/>
              <a:ext cx="4816593" cy="74390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0"/>
            <a:ext cx="18288000" cy="2643700"/>
          </a:xfrm>
          <a:custGeom>
            <a:avLst/>
            <a:gdLst/>
            <a:ahLst/>
            <a:cxnLst/>
            <a:rect r="r" b="b" t="t" l="l"/>
            <a:pathLst>
              <a:path h="2643700" w="18288000">
                <a:moveTo>
                  <a:pt x="0" y="0"/>
                </a:moveTo>
                <a:lnTo>
                  <a:pt x="18288000" y="0"/>
                </a:lnTo>
                <a:lnTo>
                  <a:pt x="18288000" y="2643700"/>
                </a:lnTo>
                <a:lnTo>
                  <a:pt x="0" y="2643700"/>
                </a:lnTo>
                <a:lnTo>
                  <a:pt x="0" y="0"/>
                </a:lnTo>
                <a:close/>
              </a:path>
            </a:pathLst>
          </a:custGeom>
          <a:blipFill>
            <a:blip r:embed="rId2">
              <a:alphaModFix amt="19999"/>
            </a:blip>
            <a:stretch>
              <a:fillRect l="0" t="-38870" r="0" b="-322013"/>
            </a:stretch>
          </a:blipFill>
        </p:spPr>
      </p:sp>
      <p:sp>
        <p:nvSpPr>
          <p:cNvPr name="TextBox 6" id="6"/>
          <p:cNvSpPr txBox="true"/>
          <p:nvPr/>
        </p:nvSpPr>
        <p:spPr>
          <a:xfrm rot="0">
            <a:off x="1028700" y="783688"/>
            <a:ext cx="7578207" cy="1076325"/>
          </a:xfrm>
          <a:prstGeom prst="rect">
            <a:avLst/>
          </a:prstGeom>
        </p:spPr>
        <p:txBody>
          <a:bodyPr anchor="t" rtlCol="false" tIns="0" lIns="0" bIns="0" rIns="0">
            <a:spAutoFit/>
          </a:bodyPr>
          <a:lstStyle/>
          <a:p>
            <a:pPr algn="l" marL="0" indent="0" lvl="0">
              <a:lnSpc>
                <a:spcPts val="8490"/>
              </a:lnSpc>
              <a:spcBef>
                <a:spcPct val="0"/>
              </a:spcBef>
            </a:pPr>
            <a:r>
              <a:rPr lang="en-US" sz="7075" spc="254">
                <a:solidFill>
                  <a:srgbClr val="FFFBFB"/>
                </a:solidFill>
                <a:latin typeface="Montserrat Classic Bold"/>
                <a:ea typeface="Montserrat Classic Bold"/>
                <a:cs typeface="Montserrat Classic Bold"/>
                <a:sym typeface="Montserrat Classic Bold"/>
              </a:rPr>
              <a:t>Conclusion </a:t>
            </a:r>
          </a:p>
        </p:txBody>
      </p:sp>
      <p:sp>
        <p:nvSpPr>
          <p:cNvPr name="Freeform 7" id="7"/>
          <p:cNvSpPr/>
          <p:nvPr/>
        </p:nvSpPr>
        <p:spPr>
          <a:xfrm flipH="false" flipV="false" rot="0">
            <a:off x="10536578" y="-2882473"/>
            <a:ext cx="8913182" cy="5526173"/>
          </a:xfrm>
          <a:custGeom>
            <a:avLst/>
            <a:gdLst/>
            <a:ahLst/>
            <a:cxnLst/>
            <a:rect r="r" b="b" t="t" l="l"/>
            <a:pathLst>
              <a:path h="5526173" w="8913182">
                <a:moveTo>
                  <a:pt x="0" y="0"/>
                </a:moveTo>
                <a:lnTo>
                  <a:pt x="8913182" y="0"/>
                </a:lnTo>
                <a:lnTo>
                  <a:pt x="8913182" y="5526173"/>
                </a:lnTo>
                <a:lnTo>
                  <a:pt x="0" y="55261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9506856" y="-1313003"/>
            <a:ext cx="5335676" cy="3308119"/>
          </a:xfrm>
          <a:custGeom>
            <a:avLst/>
            <a:gdLst/>
            <a:ahLst/>
            <a:cxnLst/>
            <a:rect r="r" b="b" t="t" l="l"/>
            <a:pathLst>
              <a:path h="3308119" w="5335676">
                <a:moveTo>
                  <a:pt x="0" y="0"/>
                </a:moveTo>
                <a:lnTo>
                  <a:pt x="5335676" y="0"/>
                </a:lnTo>
                <a:lnTo>
                  <a:pt x="5335676" y="3308119"/>
                </a:lnTo>
                <a:lnTo>
                  <a:pt x="0" y="33081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9" id="9"/>
          <p:cNvSpPr txBox="true"/>
          <p:nvPr/>
        </p:nvSpPr>
        <p:spPr>
          <a:xfrm rot="0">
            <a:off x="695778" y="3539489"/>
            <a:ext cx="16563522" cy="6374131"/>
          </a:xfrm>
          <a:prstGeom prst="rect">
            <a:avLst/>
          </a:prstGeom>
        </p:spPr>
        <p:txBody>
          <a:bodyPr anchor="t" rtlCol="false" tIns="0" lIns="0" bIns="0" rIns="0">
            <a:spAutoFit/>
          </a:bodyPr>
          <a:lstStyle/>
          <a:p>
            <a:pPr algn="just" marL="712462" indent="-356231" lvl="1">
              <a:lnSpc>
                <a:spcPts val="4619"/>
              </a:lnSpc>
              <a:buFont typeface="Arial"/>
              <a:buChar char="•"/>
            </a:pPr>
            <a:r>
              <a:rPr lang="en-US" sz="3299">
                <a:solidFill>
                  <a:srgbClr val="000000"/>
                </a:solidFill>
                <a:latin typeface="Montserrat Classic"/>
                <a:ea typeface="Montserrat Classic"/>
                <a:cs typeface="Montserrat Classic"/>
                <a:sym typeface="Montserrat Classic"/>
              </a:rPr>
              <a:t>Successfully developed a m</a:t>
            </a:r>
            <a:r>
              <a:rPr lang="en-US" sz="3299">
                <a:solidFill>
                  <a:srgbClr val="000000"/>
                </a:solidFill>
                <a:latin typeface="Montserrat Classic"/>
                <a:ea typeface="Montserrat Classic"/>
                <a:cs typeface="Montserrat Classic"/>
                <a:sym typeface="Montserrat Classic"/>
              </a:rPr>
              <a:t>odel that accurately detects if a customer was frisked before entering a store using keypoint detection and angle calculation.</a:t>
            </a:r>
          </a:p>
          <a:p>
            <a:pPr algn="just">
              <a:lnSpc>
                <a:spcPts val="4619"/>
              </a:lnSpc>
            </a:pPr>
          </a:p>
          <a:p>
            <a:pPr algn="just" marL="712462" indent="-356231" lvl="1">
              <a:lnSpc>
                <a:spcPts val="4619"/>
              </a:lnSpc>
              <a:buFont typeface="Arial"/>
              <a:buChar char="•"/>
            </a:pPr>
            <a:r>
              <a:rPr lang="en-US" sz="3299">
                <a:solidFill>
                  <a:srgbClr val="000000"/>
                </a:solidFill>
                <a:latin typeface="Montserrat Classic"/>
                <a:ea typeface="Montserrat Classic"/>
                <a:cs typeface="Montserrat Classic"/>
                <a:sym typeface="Montserrat Classic"/>
              </a:rPr>
              <a:t>Achieved high accuracy in identifying frisking events by integrating YOLOv8 for precise bounding box detection and Detectron2 for keypoint extraction.</a:t>
            </a:r>
          </a:p>
          <a:p>
            <a:pPr algn="just">
              <a:lnSpc>
                <a:spcPts val="4619"/>
              </a:lnSpc>
            </a:pPr>
          </a:p>
          <a:p>
            <a:pPr algn="just" marL="712462" indent="-356231" lvl="1">
              <a:lnSpc>
                <a:spcPts val="4619"/>
              </a:lnSpc>
              <a:buFont typeface="Arial"/>
              <a:buChar char="•"/>
            </a:pPr>
            <a:r>
              <a:rPr lang="en-US" sz="3299">
                <a:solidFill>
                  <a:srgbClr val="000000"/>
                </a:solidFill>
                <a:latin typeface="Montserrat Classic"/>
                <a:ea typeface="Montserrat Classic"/>
                <a:cs typeface="Montserrat Classic"/>
                <a:sym typeface="Montserrat Classic"/>
              </a:rPr>
              <a:t>Enhanced security measures and ensured compliance with frisking protocols through automated monitoring, reducing the need for manual oversight</a:t>
            </a:r>
          </a:p>
          <a:p>
            <a:pPr algn="just">
              <a:lnSpc>
                <a:spcPts val="46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446278" y="-1685650"/>
            <a:ext cx="6145089" cy="7288971"/>
            <a:chOff x="0" y="0"/>
            <a:chExt cx="1618460" cy="1919729"/>
          </a:xfrm>
        </p:grpSpPr>
        <p:sp>
          <p:nvSpPr>
            <p:cNvPr name="Freeform 3" id="3"/>
            <p:cNvSpPr/>
            <p:nvPr/>
          </p:nvSpPr>
          <p:spPr>
            <a:xfrm flipH="false" flipV="false" rot="0">
              <a:off x="0" y="0"/>
              <a:ext cx="1618460" cy="1919729"/>
            </a:xfrm>
            <a:custGeom>
              <a:avLst/>
              <a:gdLst/>
              <a:ahLst/>
              <a:cxnLst/>
              <a:rect r="r" b="b" t="t" l="l"/>
              <a:pathLst>
                <a:path h="1919729" w="1618460">
                  <a:moveTo>
                    <a:pt x="0" y="0"/>
                  </a:moveTo>
                  <a:lnTo>
                    <a:pt x="1618460" y="0"/>
                  </a:lnTo>
                  <a:lnTo>
                    <a:pt x="1618460" y="1919729"/>
                  </a:lnTo>
                  <a:lnTo>
                    <a:pt x="0" y="1919729"/>
                  </a:lnTo>
                  <a:close/>
                </a:path>
              </a:pathLst>
            </a:custGeom>
            <a:solidFill>
              <a:srgbClr val="052A47"/>
            </a:solidFill>
          </p:spPr>
        </p:sp>
        <p:sp>
          <p:nvSpPr>
            <p:cNvPr name="TextBox 4" id="4"/>
            <p:cNvSpPr txBox="true"/>
            <p:nvPr/>
          </p:nvSpPr>
          <p:spPr>
            <a:xfrm>
              <a:off x="0" y="-47625"/>
              <a:ext cx="1618460" cy="196735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1941502" y="839372"/>
            <a:ext cx="9619282" cy="5963955"/>
          </a:xfrm>
          <a:custGeom>
            <a:avLst/>
            <a:gdLst/>
            <a:ahLst/>
            <a:cxnLst/>
            <a:rect r="r" b="b" t="t" l="l"/>
            <a:pathLst>
              <a:path h="5963955" w="9619282">
                <a:moveTo>
                  <a:pt x="0" y="0"/>
                </a:moveTo>
                <a:lnTo>
                  <a:pt x="9619281" y="0"/>
                </a:lnTo>
                <a:lnTo>
                  <a:pt x="9619281" y="5963955"/>
                </a:lnTo>
                <a:lnTo>
                  <a:pt x="0" y="5963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8117627">
            <a:off x="-3075279" y="6921441"/>
            <a:ext cx="4145058" cy="4916643"/>
            <a:chOff x="0" y="0"/>
            <a:chExt cx="1618460" cy="1919729"/>
          </a:xfrm>
        </p:grpSpPr>
        <p:sp>
          <p:nvSpPr>
            <p:cNvPr name="Freeform 7" id="7"/>
            <p:cNvSpPr/>
            <p:nvPr/>
          </p:nvSpPr>
          <p:spPr>
            <a:xfrm flipH="false" flipV="false" rot="0">
              <a:off x="0" y="0"/>
              <a:ext cx="1618460" cy="1919729"/>
            </a:xfrm>
            <a:custGeom>
              <a:avLst/>
              <a:gdLst/>
              <a:ahLst/>
              <a:cxnLst/>
              <a:rect r="r" b="b" t="t" l="l"/>
              <a:pathLst>
                <a:path h="1919729" w="1618460">
                  <a:moveTo>
                    <a:pt x="0" y="0"/>
                  </a:moveTo>
                  <a:lnTo>
                    <a:pt x="1618460" y="0"/>
                  </a:lnTo>
                  <a:lnTo>
                    <a:pt x="1618460" y="1919729"/>
                  </a:lnTo>
                  <a:lnTo>
                    <a:pt x="0" y="1919729"/>
                  </a:lnTo>
                  <a:close/>
                </a:path>
              </a:pathLst>
            </a:custGeom>
            <a:solidFill>
              <a:srgbClr val="052A47"/>
            </a:solidFill>
          </p:spPr>
        </p:sp>
        <p:sp>
          <p:nvSpPr>
            <p:cNvPr name="TextBox 8" id="8"/>
            <p:cNvSpPr txBox="true"/>
            <p:nvPr/>
          </p:nvSpPr>
          <p:spPr>
            <a:xfrm>
              <a:off x="0" y="-47625"/>
              <a:ext cx="1618460" cy="196735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382372">
            <a:off x="-3048223" y="6118130"/>
            <a:ext cx="6488511" cy="4022877"/>
          </a:xfrm>
          <a:custGeom>
            <a:avLst/>
            <a:gdLst/>
            <a:ahLst/>
            <a:cxnLst/>
            <a:rect r="r" b="b" t="t" l="l"/>
            <a:pathLst>
              <a:path h="4022877" w="6488511">
                <a:moveTo>
                  <a:pt x="0" y="0"/>
                </a:moveTo>
                <a:lnTo>
                  <a:pt x="6488511" y="0"/>
                </a:lnTo>
                <a:lnTo>
                  <a:pt x="6488511" y="4022877"/>
                </a:lnTo>
                <a:lnTo>
                  <a:pt x="0" y="4022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3634480" y="4085409"/>
            <a:ext cx="11019039" cy="2116182"/>
          </a:xfrm>
          <a:prstGeom prst="rect">
            <a:avLst/>
          </a:prstGeom>
        </p:spPr>
        <p:txBody>
          <a:bodyPr anchor="t" rtlCol="false" tIns="0" lIns="0" bIns="0" rIns="0">
            <a:spAutoFit/>
          </a:bodyPr>
          <a:lstStyle/>
          <a:p>
            <a:pPr algn="just" marL="0" indent="0" lvl="0">
              <a:lnSpc>
                <a:spcPts val="16752"/>
              </a:lnSpc>
              <a:spcBef>
                <a:spcPct val="0"/>
              </a:spcBef>
            </a:pPr>
            <a:r>
              <a:rPr lang="en-US" sz="13960" spc="502">
                <a:solidFill>
                  <a:srgbClr val="2A2E3A"/>
                </a:solidFill>
                <a:latin typeface="Montserrat Classic Bold"/>
                <a:ea typeface="Montserrat Classic Bold"/>
                <a:cs typeface="Montserrat Classic Bold"/>
                <a:sym typeface="Montserrat Classic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DAGL9arfRs4</dc:identifier>
  <dcterms:modified xsi:type="dcterms:W3CDTF">2011-08-01T06:04:30Z</dcterms:modified>
  <cp:revision>1</cp:revision>
  <dc:title>Frisking Detection</dc:title>
</cp:coreProperties>
</file>